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9"/>
  </p:notesMasterIdLst>
  <p:sldIdLst>
    <p:sldId id="259" r:id="rId2"/>
    <p:sldId id="256" r:id="rId3"/>
    <p:sldId id="257" r:id="rId4"/>
    <p:sldId id="260" r:id="rId5"/>
    <p:sldId id="261" r:id="rId6"/>
    <p:sldId id="258" r:id="rId7"/>
    <p:sldId id="262" r:id="rId8"/>
    <p:sldId id="263" r:id="rId9"/>
    <p:sldId id="264" r:id="rId10"/>
    <p:sldId id="266" r:id="rId11"/>
    <p:sldId id="265"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318" r:id="rId28"/>
    <p:sldId id="319" r:id="rId29"/>
    <p:sldId id="320" r:id="rId30"/>
    <p:sldId id="321" r:id="rId31"/>
    <p:sldId id="322" r:id="rId32"/>
    <p:sldId id="323" r:id="rId33"/>
    <p:sldId id="324" r:id="rId34"/>
    <p:sldId id="325" r:id="rId35"/>
    <p:sldId id="326" r:id="rId36"/>
    <p:sldId id="282" r:id="rId37"/>
    <p:sldId id="284" r:id="rId38"/>
    <p:sldId id="283" r:id="rId39"/>
    <p:sldId id="285" r:id="rId40"/>
    <p:sldId id="286" r:id="rId41"/>
    <p:sldId id="287" r:id="rId42"/>
    <p:sldId id="327" r:id="rId43"/>
    <p:sldId id="328" r:id="rId44"/>
    <p:sldId id="329" r:id="rId45"/>
    <p:sldId id="330" r:id="rId46"/>
    <p:sldId id="331" r:id="rId47"/>
    <p:sldId id="332" r:id="rId48"/>
    <p:sldId id="288" r:id="rId49"/>
    <p:sldId id="290" r:id="rId50"/>
    <p:sldId id="291" r:id="rId51"/>
    <p:sldId id="292" r:id="rId52"/>
    <p:sldId id="293" r:id="rId53"/>
    <p:sldId id="294" r:id="rId54"/>
    <p:sldId id="295" r:id="rId55"/>
    <p:sldId id="296" r:id="rId56"/>
    <p:sldId id="297" r:id="rId57"/>
    <p:sldId id="298" r:id="rId58"/>
    <p:sldId id="299" r:id="rId59"/>
    <p:sldId id="300" r:id="rId60"/>
    <p:sldId id="301" r:id="rId61"/>
    <p:sldId id="302" r:id="rId62"/>
    <p:sldId id="303" r:id="rId63"/>
    <p:sldId id="304" r:id="rId64"/>
    <p:sldId id="305" r:id="rId65"/>
    <p:sldId id="306" r:id="rId66"/>
    <p:sldId id="307" r:id="rId67"/>
    <p:sldId id="308" r:id="rId68"/>
    <p:sldId id="309" r:id="rId69"/>
    <p:sldId id="310" r:id="rId70"/>
    <p:sldId id="311" r:id="rId71"/>
    <p:sldId id="312" r:id="rId72"/>
    <p:sldId id="313" r:id="rId73"/>
    <p:sldId id="333" r:id="rId74"/>
    <p:sldId id="334" r:id="rId75"/>
    <p:sldId id="335" r:id="rId76"/>
    <p:sldId id="336" r:id="rId77"/>
    <p:sldId id="337" r:id="rId78"/>
    <p:sldId id="338" r:id="rId79"/>
    <p:sldId id="339" r:id="rId80"/>
    <p:sldId id="340" r:id="rId81"/>
    <p:sldId id="341" r:id="rId82"/>
    <p:sldId id="342" r:id="rId83"/>
    <p:sldId id="343" r:id="rId84"/>
    <p:sldId id="314" r:id="rId85"/>
    <p:sldId id="317" r:id="rId86"/>
    <p:sldId id="315" r:id="rId87"/>
    <p:sldId id="316" r:id="rId8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63" autoAdjust="0"/>
    <p:restoredTop sz="94714" autoAdjust="0"/>
  </p:normalViewPr>
  <p:slideViewPr>
    <p:cSldViewPr>
      <p:cViewPr varScale="1">
        <p:scale>
          <a:sx n="64" d="100"/>
          <a:sy n="64" d="100"/>
        </p:scale>
        <p:origin x="-1482"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3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image" Target="../media/image131.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image" Target="../media/image135.png"/></Relationships>
</file>

<file path=ppt/drawings/_rels/vmlDrawing4.v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139.png"/><Relationship Id="rId7" Type="http://schemas.openxmlformats.org/officeDocument/2006/relationships/image" Target="../media/image141.png"/><Relationship Id="rId2" Type="http://schemas.openxmlformats.org/officeDocument/2006/relationships/image" Target="../media/image138.png"/><Relationship Id="rId1" Type="http://schemas.openxmlformats.org/officeDocument/2006/relationships/image" Target="../media/image137.png"/><Relationship Id="rId6" Type="http://schemas.openxmlformats.org/officeDocument/2006/relationships/image" Target="../media/image135.png"/><Relationship Id="rId11" Type="http://schemas.openxmlformats.org/officeDocument/2006/relationships/image" Target="../media/image145.png"/><Relationship Id="rId5" Type="http://schemas.openxmlformats.org/officeDocument/2006/relationships/image" Target="../media/image136.png"/><Relationship Id="rId10" Type="http://schemas.openxmlformats.org/officeDocument/2006/relationships/image" Target="../media/image144.png"/><Relationship Id="rId4" Type="http://schemas.openxmlformats.org/officeDocument/2006/relationships/image" Target="../media/image140.png"/><Relationship Id="rId9" Type="http://schemas.openxmlformats.org/officeDocument/2006/relationships/image" Target="../media/image14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4764622B-7BFA-4078-9A73-A9DAC1249284}" type="datetimeFigureOut">
              <a:rPr lang="en-US"/>
              <a:pPr>
                <a:defRPr/>
              </a:pPr>
              <a:t>06-Jul-12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F591A5EA-9F5E-465F-8139-4D41DD506337}" type="slidenum">
              <a:rPr lang="en-US"/>
              <a:pPr>
                <a:defRPr/>
              </a:pPr>
              <a:t>‹#›</a:t>
            </a:fld>
            <a:endParaRPr lang="en-US"/>
          </a:p>
        </p:txBody>
      </p:sp>
    </p:spTree>
    <p:extLst>
      <p:ext uri="{BB962C8B-B14F-4D97-AF65-F5344CB8AC3E}">
        <p14:creationId xmlns:p14="http://schemas.microsoft.com/office/powerpoint/2010/main" val="199872691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25441DC-8DDB-4E00-86F2-14398847EB47}" type="slidenum">
              <a:rPr lang="en-US"/>
              <a:pPr eaLnBrk="1" hangingPunct="1"/>
              <a:t>50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84201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14B5C1E4-9291-4FBA-8E9B-1D018F600F98}" type="datetimeFigureOut">
              <a:rPr lang="en-US"/>
              <a:pPr>
                <a:defRPr/>
              </a:pPr>
              <a:t>06-Jul-12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11568475-5908-4F8A-B18E-4A931C6C573A}" type="slidenum">
              <a:rPr lang="en-US"/>
              <a:pPr>
                <a:defRPr/>
              </a:pPr>
              <a:t>‹#›</a:t>
            </a:fld>
            <a:endParaRPr lang="en-US"/>
          </a:p>
        </p:txBody>
      </p:sp>
    </p:spTree>
    <p:extLst>
      <p:ext uri="{BB962C8B-B14F-4D97-AF65-F5344CB8AC3E}">
        <p14:creationId xmlns:p14="http://schemas.microsoft.com/office/powerpoint/2010/main" val="2004753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D01E13B7-E0B8-4394-9ACD-0382B3F029A9}" type="datetimeFigureOut">
              <a:rPr lang="en-US"/>
              <a:pPr>
                <a:defRPr/>
              </a:pPr>
              <a:t>06-Jul-12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88923114-9193-487B-A70C-78824FB65952}" type="slidenum">
              <a:rPr lang="en-US"/>
              <a:pPr>
                <a:defRPr/>
              </a:pPr>
              <a:t>‹#›</a:t>
            </a:fld>
            <a:endParaRPr lang="en-US"/>
          </a:p>
        </p:txBody>
      </p:sp>
    </p:spTree>
    <p:extLst>
      <p:ext uri="{BB962C8B-B14F-4D97-AF65-F5344CB8AC3E}">
        <p14:creationId xmlns:p14="http://schemas.microsoft.com/office/powerpoint/2010/main" val="27729003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4A64FC94-FCFE-44E8-BA07-B82EFE8200CD}" type="datetimeFigureOut">
              <a:rPr lang="en-US"/>
              <a:pPr>
                <a:defRPr/>
              </a:pPr>
              <a:t>06-Jul-12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E2B63C53-CACC-4884-836E-D28D980A07B6}" type="slidenum">
              <a:rPr lang="en-US"/>
              <a:pPr>
                <a:defRPr/>
              </a:pPr>
              <a:t>‹#›</a:t>
            </a:fld>
            <a:endParaRPr lang="en-US"/>
          </a:p>
        </p:txBody>
      </p:sp>
    </p:spTree>
    <p:extLst>
      <p:ext uri="{BB962C8B-B14F-4D97-AF65-F5344CB8AC3E}">
        <p14:creationId xmlns:p14="http://schemas.microsoft.com/office/powerpoint/2010/main" val="738582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762000"/>
          </a:xfrm>
          <a:prstGeom prst="rect">
            <a:avLst/>
          </a:prstGeom>
        </p:spPr>
        <p:txBody>
          <a:bodyPr/>
          <a:lstStyle>
            <a:lvl1pPr>
              <a:defRPr sz="2200">
                <a:latin typeface="Arial" pitchFamily="34" charset="0"/>
                <a:cs typeface="Arial"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0201"/>
            <a:ext cx="8229600" cy="1066800"/>
          </a:xfrm>
          <a:prstGeom prst="rect">
            <a:avLst/>
          </a:prstGeom>
        </p:spPr>
        <p:txBody>
          <a:bodyPr/>
          <a:lstStyle>
            <a:lvl1pPr>
              <a:defRPr sz="1800">
                <a:latin typeface="Arial" pitchFamily="34" charset="0"/>
                <a:cs typeface="Arial" pitchFamily="34" charset="0"/>
              </a:defRPr>
            </a:lvl1pPr>
            <a:lvl2pPr>
              <a:defRPr sz="1200">
                <a:latin typeface="Arial" pitchFamily="34" charset="0"/>
                <a:cs typeface="Arial" pitchFamily="34" charset="0"/>
              </a:defRPr>
            </a:lvl2pPr>
            <a:lvl3pPr>
              <a:buNone/>
              <a:defRPr/>
            </a:lvl3pPr>
          </a:lstStyle>
          <a:p>
            <a:pPr lvl="0"/>
            <a:r>
              <a:rPr lang="en-US" dirty="0" smtClean="0"/>
              <a:t>Click to edit Master text styles</a:t>
            </a:r>
          </a:p>
          <a:p>
            <a:pPr lvl="1"/>
            <a:r>
              <a:rPr lang="en-US" dirty="0" smtClean="0"/>
              <a:t>Second level</a:t>
            </a:r>
          </a:p>
          <a:p>
            <a:pPr lvl="2"/>
            <a:endParaRPr lang="en-US" dirty="0"/>
          </a:p>
        </p:txBody>
      </p:sp>
    </p:spTree>
    <p:extLst>
      <p:ext uri="{BB962C8B-B14F-4D97-AF65-F5344CB8AC3E}">
        <p14:creationId xmlns:p14="http://schemas.microsoft.com/office/powerpoint/2010/main" val="3425934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BB809EBB-F5B7-482D-92FD-E88395B618C4}" type="datetimeFigureOut">
              <a:rPr lang="en-US"/>
              <a:pPr>
                <a:defRPr/>
              </a:pPr>
              <a:t>06-Jul-12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9BF6E817-3F2B-4BF4-939A-7DF99AB39DF8}" type="slidenum">
              <a:rPr lang="en-US"/>
              <a:pPr>
                <a:defRPr/>
              </a:pPr>
              <a:t>‹#›</a:t>
            </a:fld>
            <a:endParaRPr lang="en-US"/>
          </a:p>
        </p:txBody>
      </p:sp>
    </p:spTree>
    <p:extLst>
      <p:ext uri="{BB962C8B-B14F-4D97-AF65-F5344CB8AC3E}">
        <p14:creationId xmlns:p14="http://schemas.microsoft.com/office/powerpoint/2010/main" val="2744101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CD05284D-E6FA-4579-96D2-34DFFDF90C5C}" type="datetimeFigureOut">
              <a:rPr lang="en-US"/>
              <a:pPr>
                <a:defRPr/>
              </a:pPr>
              <a:t>06-Jul-12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1F3615F6-7B21-416A-961C-2683D8606D97}" type="slidenum">
              <a:rPr lang="en-US"/>
              <a:pPr>
                <a:defRPr/>
              </a:pPr>
              <a:t>‹#›</a:t>
            </a:fld>
            <a:endParaRPr lang="en-US"/>
          </a:p>
        </p:txBody>
      </p:sp>
    </p:spTree>
    <p:extLst>
      <p:ext uri="{BB962C8B-B14F-4D97-AF65-F5344CB8AC3E}">
        <p14:creationId xmlns:p14="http://schemas.microsoft.com/office/powerpoint/2010/main" val="19249992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3C41E7C4-10FC-48AE-B20B-AACA313F492F}" type="datetimeFigureOut">
              <a:rPr lang="en-US"/>
              <a:pPr>
                <a:defRPr/>
              </a:pPr>
              <a:t>06-Jul-12</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119F5648-5E2B-470E-BA51-EE7B657ECA09}" type="slidenum">
              <a:rPr lang="en-US"/>
              <a:pPr>
                <a:defRPr/>
              </a:pPr>
              <a:t>‹#›</a:t>
            </a:fld>
            <a:endParaRPr lang="en-US"/>
          </a:p>
        </p:txBody>
      </p:sp>
    </p:spTree>
    <p:extLst>
      <p:ext uri="{BB962C8B-B14F-4D97-AF65-F5344CB8AC3E}">
        <p14:creationId xmlns:p14="http://schemas.microsoft.com/office/powerpoint/2010/main" val="4132566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38DD13CA-2239-4691-A237-DB07DEC4CD39}" type="datetimeFigureOut">
              <a:rPr lang="en-US"/>
              <a:pPr>
                <a:defRPr/>
              </a:pPr>
              <a:t>06-Jul-12</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19835067-C92C-4816-80FB-E20082E80F64}" type="slidenum">
              <a:rPr lang="en-US"/>
              <a:pPr>
                <a:defRPr/>
              </a:pPr>
              <a:t>‹#›</a:t>
            </a:fld>
            <a:endParaRPr lang="en-US"/>
          </a:p>
        </p:txBody>
      </p:sp>
    </p:spTree>
    <p:extLst>
      <p:ext uri="{BB962C8B-B14F-4D97-AF65-F5344CB8AC3E}">
        <p14:creationId xmlns:p14="http://schemas.microsoft.com/office/powerpoint/2010/main" val="37554544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C651DE45-C077-4F34-8EBD-6ECD62AF0C00}" type="datetimeFigureOut">
              <a:rPr lang="en-US"/>
              <a:pPr>
                <a:defRPr/>
              </a:pPr>
              <a:t>06-Jul-12</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3670124D-DD2F-4CDC-8CD1-9DFBA8D63DF7}" type="slidenum">
              <a:rPr lang="en-US"/>
              <a:pPr>
                <a:defRPr/>
              </a:pPr>
              <a:t>‹#›</a:t>
            </a:fld>
            <a:endParaRPr lang="en-US"/>
          </a:p>
        </p:txBody>
      </p:sp>
    </p:spTree>
    <p:extLst>
      <p:ext uri="{BB962C8B-B14F-4D97-AF65-F5344CB8AC3E}">
        <p14:creationId xmlns:p14="http://schemas.microsoft.com/office/powerpoint/2010/main" val="2912913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9C38FEF7-9FF4-4731-8D50-C1A76250BB77}" type="datetimeFigureOut">
              <a:rPr lang="en-US"/>
              <a:pPr>
                <a:defRPr/>
              </a:pPr>
              <a:t>06-Jul-12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D2974B7E-C80B-40B2-804F-926BCFDC211D}" type="slidenum">
              <a:rPr lang="en-US"/>
              <a:pPr>
                <a:defRPr/>
              </a:pPr>
              <a:t>‹#›</a:t>
            </a:fld>
            <a:endParaRPr lang="en-US"/>
          </a:p>
        </p:txBody>
      </p:sp>
    </p:spTree>
    <p:extLst>
      <p:ext uri="{BB962C8B-B14F-4D97-AF65-F5344CB8AC3E}">
        <p14:creationId xmlns:p14="http://schemas.microsoft.com/office/powerpoint/2010/main" val="1766299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97F5AB8B-E099-4CB9-B9CF-A2F3A2600191}" type="datetimeFigureOut">
              <a:rPr lang="en-US"/>
              <a:pPr>
                <a:defRPr/>
              </a:pPr>
              <a:t>06-Jul-12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568D3000-6147-4096-8C56-10D4EB1A7575}" type="slidenum">
              <a:rPr lang="en-US"/>
              <a:pPr>
                <a:defRPr/>
              </a:pPr>
              <a:t>‹#›</a:t>
            </a:fld>
            <a:endParaRPr lang="en-US"/>
          </a:p>
        </p:txBody>
      </p:sp>
    </p:spTree>
    <p:extLst>
      <p:ext uri="{BB962C8B-B14F-4D97-AF65-F5344CB8AC3E}">
        <p14:creationId xmlns:p14="http://schemas.microsoft.com/office/powerpoint/2010/main" val="107946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55.jpeg"/><Relationship Id="rId13" Type="http://schemas.openxmlformats.org/officeDocument/2006/relationships/image" Target="../media/image60.jpeg"/><Relationship Id="rId18" Type="http://schemas.openxmlformats.org/officeDocument/2006/relationships/image" Target="../media/image65.jpeg"/><Relationship Id="rId3" Type="http://schemas.openxmlformats.org/officeDocument/2006/relationships/image" Target="../media/image3.png"/><Relationship Id="rId21" Type="http://schemas.openxmlformats.org/officeDocument/2006/relationships/image" Target="../media/image68.jpeg"/><Relationship Id="rId7" Type="http://schemas.openxmlformats.org/officeDocument/2006/relationships/image" Target="../media/image54.jpeg"/><Relationship Id="rId12" Type="http://schemas.openxmlformats.org/officeDocument/2006/relationships/image" Target="../media/image59.jpeg"/><Relationship Id="rId17" Type="http://schemas.openxmlformats.org/officeDocument/2006/relationships/image" Target="../media/image64.jpeg"/><Relationship Id="rId2" Type="http://schemas.openxmlformats.org/officeDocument/2006/relationships/image" Target="../media/image6.jpeg"/><Relationship Id="rId16" Type="http://schemas.openxmlformats.org/officeDocument/2006/relationships/image" Target="../media/image63.jpeg"/><Relationship Id="rId20" Type="http://schemas.openxmlformats.org/officeDocument/2006/relationships/image" Target="../media/image67.jpeg"/><Relationship Id="rId1" Type="http://schemas.openxmlformats.org/officeDocument/2006/relationships/slideLayout" Target="../slideLayouts/slideLayout2.xml"/><Relationship Id="rId6" Type="http://schemas.openxmlformats.org/officeDocument/2006/relationships/image" Target="../media/image53.jpeg"/><Relationship Id="rId11" Type="http://schemas.openxmlformats.org/officeDocument/2006/relationships/image" Target="../media/image58.jpeg"/><Relationship Id="rId5" Type="http://schemas.openxmlformats.org/officeDocument/2006/relationships/image" Target="../media/image52.jpeg"/><Relationship Id="rId15" Type="http://schemas.openxmlformats.org/officeDocument/2006/relationships/image" Target="../media/image62.jpeg"/><Relationship Id="rId10" Type="http://schemas.openxmlformats.org/officeDocument/2006/relationships/image" Target="../media/image57.jpeg"/><Relationship Id="rId19" Type="http://schemas.openxmlformats.org/officeDocument/2006/relationships/image" Target="../media/image66.jpeg"/><Relationship Id="rId4" Type="http://schemas.openxmlformats.org/officeDocument/2006/relationships/image" Target="../media/image51.jpeg"/><Relationship Id="rId9" Type="http://schemas.openxmlformats.org/officeDocument/2006/relationships/image" Target="../media/image56.jpeg"/><Relationship Id="rId14" Type="http://schemas.openxmlformats.org/officeDocument/2006/relationships/image" Target="../media/image61.jpeg"/></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3.png"/><Relationship Id="rId7" Type="http://schemas.openxmlformats.org/officeDocument/2006/relationships/image" Target="../media/image71.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3.png"/><Relationship Id="rId7" Type="http://schemas.openxmlformats.org/officeDocument/2006/relationships/image" Target="../media/image76.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75.jpeg"/><Relationship Id="rId5" Type="http://schemas.openxmlformats.org/officeDocument/2006/relationships/image" Target="../media/image74.jpeg"/><Relationship Id="rId10" Type="http://schemas.openxmlformats.org/officeDocument/2006/relationships/image" Target="../media/image79.jpeg"/><Relationship Id="rId4" Type="http://schemas.openxmlformats.org/officeDocument/2006/relationships/image" Target="../media/image73.jpeg"/><Relationship Id="rId9" Type="http://schemas.openxmlformats.org/officeDocument/2006/relationships/image" Target="../media/image78.jpeg"/></Relationships>
</file>

<file path=ppt/slides/_rels/slide19.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82.jpeg"/><Relationship Id="rId4" Type="http://schemas.openxmlformats.org/officeDocument/2006/relationships/image" Target="../media/image81.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83.jpeg"/><Relationship Id="rId7" Type="http://schemas.openxmlformats.org/officeDocument/2006/relationships/image" Target="../media/image87.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image" Target="../media/image85.jpeg"/><Relationship Id="rId4" Type="http://schemas.openxmlformats.org/officeDocument/2006/relationships/image" Target="../media/image84.png"/></Relationships>
</file>

<file path=ppt/slides/_rels/slide22.xml.rels><?xml version="1.0" encoding="UTF-8" standalone="yes"?>
<Relationships xmlns="http://schemas.openxmlformats.org/package/2006/relationships"><Relationship Id="rId8" Type="http://schemas.openxmlformats.org/officeDocument/2006/relationships/image" Target="../media/image93.png"/><Relationship Id="rId13" Type="http://schemas.openxmlformats.org/officeDocument/2006/relationships/image" Target="../media/image98.png"/><Relationship Id="rId3" Type="http://schemas.openxmlformats.org/officeDocument/2006/relationships/image" Target="../media/image88.png"/><Relationship Id="rId7" Type="http://schemas.openxmlformats.org/officeDocument/2006/relationships/image" Target="../media/image92.png"/><Relationship Id="rId12" Type="http://schemas.openxmlformats.org/officeDocument/2006/relationships/image" Target="../media/image97.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91.png"/><Relationship Id="rId11" Type="http://schemas.openxmlformats.org/officeDocument/2006/relationships/image" Target="../media/image96.png"/><Relationship Id="rId5" Type="http://schemas.openxmlformats.org/officeDocument/2006/relationships/image" Target="../media/image90.png"/><Relationship Id="rId10" Type="http://schemas.openxmlformats.org/officeDocument/2006/relationships/image" Target="../media/image95.png"/><Relationship Id="rId4" Type="http://schemas.openxmlformats.org/officeDocument/2006/relationships/image" Target="../media/image89.png"/><Relationship Id="rId9" Type="http://schemas.openxmlformats.org/officeDocument/2006/relationships/image" Target="../media/image94.png"/><Relationship Id="rId14" Type="http://schemas.openxmlformats.org/officeDocument/2006/relationships/image" Target="../media/image86.png"/></Relationships>
</file>

<file path=ppt/slides/_rels/slide23.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image" Target="../media/image99.jpeg"/><Relationship Id="rId7" Type="http://schemas.openxmlformats.org/officeDocument/2006/relationships/image" Target="../media/image103.jpeg"/><Relationship Id="rId12" Type="http://schemas.openxmlformats.org/officeDocument/2006/relationships/image" Target="../media/image107.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2.jpeg"/><Relationship Id="rId11" Type="http://schemas.openxmlformats.org/officeDocument/2006/relationships/image" Target="../media/image106.jpeg"/><Relationship Id="rId5" Type="http://schemas.openxmlformats.org/officeDocument/2006/relationships/image" Target="../media/image101.jpeg"/><Relationship Id="rId10" Type="http://schemas.openxmlformats.org/officeDocument/2006/relationships/image" Target="../media/image105.jpeg"/><Relationship Id="rId4" Type="http://schemas.openxmlformats.org/officeDocument/2006/relationships/image" Target="../media/image100.jpeg"/><Relationship Id="rId9" Type="http://schemas.openxmlformats.org/officeDocument/2006/relationships/image" Target="../media/image104.jpeg"/></Relationships>
</file>

<file path=ppt/slides/_rels/slide24.xml.rels><?xml version="1.0" encoding="UTF-8" standalone="yes"?>
<Relationships xmlns="http://schemas.openxmlformats.org/package/2006/relationships"><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7.jpeg"/><Relationship Id="rId2" Type="http://schemas.openxmlformats.org/officeDocument/2006/relationships/image" Target="../media/image122.jpeg"/><Relationship Id="rId1" Type="http://schemas.openxmlformats.org/officeDocument/2006/relationships/slideLayout" Target="../slideLayouts/slideLayout2.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4.png"/></Relationships>
</file>

<file path=ppt/slides/_rels/slide39.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JC%20narrative%20office%20fruits.mov" TargetMode="External"/><Relationship Id="rId2" Type="http://schemas.openxmlformats.org/officeDocument/2006/relationships/image" Target="../media/image122.jpeg"/><Relationship Id="rId1" Type="http://schemas.openxmlformats.org/officeDocument/2006/relationships/slideLayout" Target="../slideLayouts/slideLayout2.xml"/><Relationship Id="rId6" Type="http://schemas.openxmlformats.org/officeDocument/2006/relationships/image" Target="../media/image130.jpeg"/><Relationship Id="rId5" Type="http://schemas.openxmlformats.org/officeDocument/2006/relationships/hyperlink" Target="JC%20narrative%20office%20orange.mov" TargetMode="External"/><Relationship Id="rId4" Type="http://schemas.openxmlformats.org/officeDocument/2006/relationships/image" Target="../media/image129.jpeg"/></Relationships>
</file>

<file path=ppt/slides/_rels/slide43.xml.rels><?xml version="1.0" encoding="UTF-8" standalone="yes"?>
<Relationships xmlns="http://schemas.openxmlformats.org/package/2006/relationships"><Relationship Id="rId3" Type="http://schemas.openxmlformats.org/officeDocument/2006/relationships/image" Target="../media/image122.jpeg"/><Relationship Id="rId7" Type="http://schemas.openxmlformats.org/officeDocument/2006/relationships/image" Target="../media/image132.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131.png"/><Relationship Id="rId4" Type="http://schemas.openxmlformats.org/officeDocument/2006/relationships/oleObject" Target="../embeddings/oleObject3.bin"/></Relationships>
</file>

<file path=ppt/slides/_rels/slide44.xml.rels><?xml version="1.0" encoding="UTF-8" standalone="yes"?>
<Relationships xmlns="http://schemas.openxmlformats.org/package/2006/relationships"><Relationship Id="rId3" Type="http://schemas.openxmlformats.org/officeDocument/2006/relationships/hyperlink" Target="JC%20narrative%20teatime%20fruits.mov" TargetMode="External"/><Relationship Id="rId2" Type="http://schemas.openxmlformats.org/officeDocument/2006/relationships/image" Target="../media/image122.jpeg"/><Relationship Id="rId1" Type="http://schemas.openxmlformats.org/officeDocument/2006/relationships/slideLayout" Target="../slideLayouts/slideLayout2.xml"/><Relationship Id="rId6" Type="http://schemas.openxmlformats.org/officeDocument/2006/relationships/image" Target="../media/image134.jpeg"/><Relationship Id="rId5" Type="http://schemas.openxmlformats.org/officeDocument/2006/relationships/hyperlink" Target="JC%20narrative%20teatime%20orange.mov" TargetMode="External"/><Relationship Id="rId4" Type="http://schemas.openxmlformats.org/officeDocument/2006/relationships/image" Target="../media/image133.jpeg"/></Relationships>
</file>

<file path=ppt/slides/_rels/slide45.xml.rels><?xml version="1.0" encoding="UTF-8" standalone="yes"?>
<Relationships xmlns="http://schemas.openxmlformats.org/package/2006/relationships"><Relationship Id="rId3" Type="http://schemas.openxmlformats.org/officeDocument/2006/relationships/image" Target="../media/image122.jpeg"/><Relationship Id="rId7" Type="http://schemas.openxmlformats.org/officeDocument/2006/relationships/image" Target="../media/image136.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135.png"/><Relationship Id="rId4" Type="http://schemas.openxmlformats.org/officeDocument/2006/relationships/oleObject" Target="../embeddings/oleObject5.bin"/></Relationships>
</file>

<file path=ppt/slides/_rels/slide46.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9.bin"/><Relationship Id="rId13" Type="http://schemas.openxmlformats.org/officeDocument/2006/relationships/image" Target="../media/image136.png"/><Relationship Id="rId18" Type="http://schemas.openxmlformats.org/officeDocument/2006/relationships/oleObject" Target="../embeddings/oleObject14.bin"/><Relationship Id="rId3" Type="http://schemas.openxmlformats.org/officeDocument/2006/relationships/image" Target="../media/image122.jpeg"/><Relationship Id="rId21" Type="http://schemas.openxmlformats.org/officeDocument/2006/relationships/image" Target="../media/image143.png"/><Relationship Id="rId7" Type="http://schemas.openxmlformats.org/officeDocument/2006/relationships/image" Target="../media/image138.png"/><Relationship Id="rId12" Type="http://schemas.openxmlformats.org/officeDocument/2006/relationships/oleObject" Target="../embeddings/oleObject11.bin"/><Relationship Id="rId17" Type="http://schemas.openxmlformats.org/officeDocument/2006/relationships/image" Target="../media/image141.png"/><Relationship Id="rId25" Type="http://schemas.openxmlformats.org/officeDocument/2006/relationships/image" Target="../media/image145.png"/><Relationship Id="rId2" Type="http://schemas.openxmlformats.org/officeDocument/2006/relationships/slideLayout" Target="../slideLayouts/slideLayout2.xml"/><Relationship Id="rId16" Type="http://schemas.openxmlformats.org/officeDocument/2006/relationships/oleObject" Target="../embeddings/oleObject13.bin"/><Relationship Id="rId20" Type="http://schemas.openxmlformats.org/officeDocument/2006/relationships/oleObject" Target="../embeddings/oleObject15.bin"/><Relationship Id="rId1" Type="http://schemas.openxmlformats.org/officeDocument/2006/relationships/vmlDrawing" Target="../drawings/vmlDrawing4.vml"/><Relationship Id="rId6" Type="http://schemas.openxmlformats.org/officeDocument/2006/relationships/oleObject" Target="../embeddings/oleObject8.bin"/><Relationship Id="rId11" Type="http://schemas.openxmlformats.org/officeDocument/2006/relationships/image" Target="../media/image140.png"/><Relationship Id="rId24" Type="http://schemas.openxmlformats.org/officeDocument/2006/relationships/oleObject" Target="../embeddings/oleObject17.bin"/><Relationship Id="rId5" Type="http://schemas.openxmlformats.org/officeDocument/2006/relationships/image" Target="../media/image137.png"/><Relationship Id="rId15" Type="http://schemas.openxmlformats.org/officeDocument/2006/relationships/image" Target="../media/image135.png"/><Relationship Id="rId23" Type="http://schemas.openxmlformats.org/officeDocument/2006/relationships/image" Target="../media/image144.png"/><Relationship Id="rId10" Type="http://schemas.openxmlformats.org/officeDocument/2006/relationships/oleObject" Target="../embeddings/oleObject10.bin"/><Relationship Id="rId19" Type="http://schemas.openxmlformats.org/officeDocument/2006/relationships/image" Target="../media/image142.png"/><Relationship Id="rId4" Type="http://schemas.openxmlformats.org/officeDocument/2006/relationships/oleObject" Target="../embeddings/oleObject7.bin"/><Relationship Id="rId9" Type="http://schemas.openxmlformats.org/officeDocument/2006/relationships/image" Target="../media/image139.png"/><Relationship Id="rId14" Type="http://schemas.openxmlformats.org/officeDocument/2006/relationships/oleObject" Target="../embeddings/oleObject12.bin"/><Relationship Id="rId22" Type="http://schemas.openxmlformats.org/officeDocument/2006/relationships/oleObject" Target="../embeddings/oleObject16.bin"/></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46.jpeg"/><Relationship Id="rId4" Type="http://schemas.openxmlformats.org/officeDocument/2006/relationships/image" Target="../media/image3.png"/></Relationships>
</file>

<file path=ppt/slides/_rels/slide51.xml.rels><?xml version="1.0" encoding="UTF-8" standalone="yes"?>
<Relationships xmlns="http://schemas.openxmlformats.org/package/2006/relationships"><Relationship Id="rId8" Type="http://schemas.openxmlformats.org/officeDocument/2006/relationships/image" Target="../media/image150.jpeg"/><Relationship Id="rId3" Type="http://schemas.openxmlformats.org/officeDocument/2006/relationships/image" Target="../media/image3.png"/><Relationship Id="rId7" Type="http://schemas.openxmlformats.org/officeDocument/2006/relationships/image" Target="../media/image149.jpeg"/><Relationship Id="rId2" Type="http://schemas.openxmlformats.org/officeDocument/2006/relationships/image" Target="../media/image122.jpeg"/><Relationship Id="rId1" Type="http://schemas.openxmlformats.org/officeDocument/2006/relationships/slideLayout" Target="../slideLayouts/slideLayout2.xml"/><Relationship Id="rId6" Type="http://schemas.openxmlformats.org/officeDocument/2006/relationships/image" Target="../media/image148.jpeg"/><Relationship Id="rId5" Type="http://schemas.openxmlformats.org/officeDocument/2006/relationships/image" Target="../media/image147.jpeg"/><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2.jpeg"/><Relationship Id="rId1" Type="http://schemas.openxmlformats.org/officeDocument/2006/relationships/slideLayout" Target="../slideLayouts/slideLayout2.xml"/><Relationship Id="rId5" Type="http://schemas.openxmlformats.org/officeDocument/2006/relationships/image" Target="../media/image151.wmf"/><Relationship Id="rId4" Type="http://schemas.openxmlformats.org/officeDocument/2006/relationships/image" Target="../media/image4.png"/></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2.jpeg"/><Relationship Id="rId1" Type="http://schemas.openxmlformats.org/officeDocument/2006/relationships/slideLayout" Target="../slideLayouts/slideLayout2.xml"/><Relationship Id="rId5" Type="http://schemas.openxmlformats.org/officeDocument/2006/relationships/image" Target="../media/image152.jpeg"/><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2.jpeg"/><Relationship Id="rId1" Type="http://schemas.openxmlformats.org/officeDocument/2006/relationships/slideLayout" Target="../slideLayouts/slideLayout2.xml"/><Relationship Id="rId5" Type="http://schemas.openxmlformats.org/officeDocument/2006/relationships/image" Target="../media/image153.jpeg"/><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2.jpeg"/><Relationship Id="rId1" Type="http://schemas.openxmlformats.org/officeDocument/2006/relationships/slideLayout" Target="../slideLayouts/slideLayout2.xml"/><Relationship Id="rId5" Type="http://schemas.openxmlformats.org/officeDocument/2006/relationships/image" Target="../media/image154.jpeg"/><Relationship Id="rId4" Type="http://schemas.openxmlformats.org/officeDocument/2006/relationships/image" Target="../media/image4.png"/></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2.jpeg"/><Relationship Id="rId1" Type="http://schemas.openxmlformats.org/officeDocument/2006/relationships/slideLayout" Target="../slideLayouts/slideLayout2.xml"/><Relationship Id="rId5" Type="http://schemas.openxmlformats.org/officeDocument/2006/relationships/image" Target="../media/image155.jpeg"/><Relationship Id="rId4" Type="http://schemas.openxmlformats.org/officeDocument/2006/relationships/image" Target="../media/image4.png"/></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2.jpeg"/><Relationship Id="rId1" Type="http://schemas.openxmlformats.org/officeDocument/2006/relationships/slideLayout" Target="../slideLayouts/slideLayout2.xml"/><Relationship Id="rId5" Type="http://schemas.openxmlformats.org/officeDocument/2006/relationships/image" Target="../media/image156.jpe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6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8" Type="http://schemas.openxmlformats.org/officeDocument/2006/relationships/image" Target="../media/image161.jpeg"/><Relationship Id="rId13" Type="http://schemas.openxmlformats.org/officeDocument/2006/relationships/image" Target="../media/image86.png"/><Relationship Id="rId3" Type="http://schemas.openxmlformats.org/officeDocument/2006/relationships/image" Target="../media/image3.png"/><Relationship Id="rId7" Type="http://schemas.openxmlformats.org/officeDocument/2006/relationships/image" Target="../media/image160.jpeg"/><Relationship Id="rId12" Type="http://schemas.openxmlformats.org/officeDocument/2006/relationships/image" Target="../media/image72.jpeg"/><Relationship Id="rId2" Type="http://schemas.openxmlformats.org/officeDocument/2006/relationships/image" Target="../media/image157.jpeg"/><Relationship Id="rId1" Type="http://schemas.openxmlformats.org/officeDocument/2006/relationships/slideLayout" Target="../slideLayouts/slideLayout2.xml"/><Relationship Id="rId6" Type="http://schemas.openxmlformats.org/officeDocument/2006/relationships/image" Target="../media/image159.jpeg"/><Relationship Id="rId11" Type="http://schemas.openxmlformats.org/officeDocument/2006/relationships/image" Target="../media/image164.jpeg"/><Relationship Id="rId5" Type="http://schemas.openxmlformats.org/officeDocument/2006/relationships/image" Target="../media/image158.png"/><Relationship Id="rId10" Type="http://schemas.openxmlformats.org/officeDocument/2006/relationships/image" Target="../media/image163.jpeg"/><Relationship Id="rId4" Type="http://schemas.openxmlformats.org/officeDocument/2006/relationships/image" Target="../media/image69.jpeg"/><Relationship Id="rId9" Type="http://schemas.openxmlformats.org/officeDocument/2006/relationships/image" Target="../media/image162.jpeg"/><Relationship Id="rId14" Type="http://schemas.openxmlformats.org/officeDocument/2006/relationships/image" Target="../media/image112.png"/></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7.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image" Target="../media/image15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image" Target="../media/image157.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6.jpeg"/><Relationship Id="rId1" Type="http://schemas.openxmlformats.org/officeDocument/2006/relationships/slideLayout" Target="../slideLayouts/slideLayout2.xml"/><Relationship Id="rId4" Type="http://schemas.openxmlformats.org/officeDocument/2006/relationships/image" Target="../media/image167.jpeg"/></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6.jpeg"/><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168.jpeg"/></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5.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4.emf"/><Relationship Id="rId4" Type="http://schemas.openxmlformats.org/officeDocument/2006/relationships/oleObject" Target="../embeddings/oleObject1.bin"/></Relationships>
</file>

<file path=ppt/slides/_rels/slide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8" Type="http://schemas.openxmlformats.org/officeDocument/2006/relationships/hyperlink" Target="mailto:philippe.berthelot@ddb.fr" TargetMode="External"/><Relationship Id="rId3" Type="http://schemas.openxmlformats.org/officeDocument/2006/relationships/image" Target="../media/image3.png"/><Relationship Id="rId7" Type="http://schemas.openxmlformats.org/officeDocument/2006/relationships/hyperlink" Target="mailto:marine.berthet@unilever.com" TargetMode="External"/><Relationship Id="rId2" Type="http://schemas.openxmlformats.org/officeDocument/2006/relationships/image" Target="../media/image169.jpeg"/><Relationship Id="rId1" Type="http://schemas.openxmlformats.org/officeDocument/2006/relationships/slideLayout" Target="../slideLayouts/slideLayout2.xml"/><Relationship Id="rId6" Type="http://schemas.openxmlformats.org/officeDocument/2006/relationships/hyperlink" Target="mailto:isaure.delarochefordiere@unilever.com" TargetMode="External"/><Relationship Id="rId5" Type="http://schemas.openxmlformats.org/officeDocument/2006/relationships/hyperlink" Target="mailto:natacha.moinard@unilever.com" TargetMode="External"/><Relationship Id="rId10" Type="http://schemas.openxmlformats.org/officeDocument/2006/relationships/hyperlink" Target="mailto:Cecile.Petillon@mindshareworld.com" TargetMode="External"/><Relationship Id="rId4" Type="http://schemas.openxmlformats.org/officeDocument/2006/relationships/image" Target="../media/image4.png"/><Relationship Id="rId9" Type="http://schemas.openxmlformats.org/officeDocument/2006/relationships/hyperlink" Target="mailto:anne.dahlquist@ddb.fr" TargetMode="External"/></Relationships>
</file>

<file path=ppt/slides/_rels/slide7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image" Target="../media/image170.jpeg"/><Relationship Id="rId1" Type="http://schemas.openxmlformats.org/officeDocument/2006/relationships/slideLayout" Target="../slideLayouts/slideLayout2.xml"/><Relationship Id="rId5" Type="http://schemas.openxmlformats.org/officeDocument/2006/relationships/image" Target="../media/image173.jpeg"/><Relationship Id="rId4" Type="http://schemas.openxmlformats.org/officeDocument/2006/relationships/image" Target="../media/image172.jpeg"/></Relationships>
</file>

<file path=ppt/slides/_rels/slide75.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image" Target="../media/image170.jpeg"/><Relationship Id="rId1" Type="http://schemas.openxmlformats.org/officeDocument/2006/relationships/slideLayout" Target="../slideLayouts/slideLayout2.xml"/><Relationship Id="rId6" Type="http://schemas.openxmlformats.org/officeDocument/2006/relationships/image" Target="../media/image177.jpeg"/><Relationship Id="rId5" Type="http://schemas.openxmlformats.org/officeDocument/2006/relationships/image" Target="../media/image176.jpeg"/><Relationship Id="rId4" Type="http://schemas.openxmlformats.org/officeDocument/2006/relationships/image" Target="../media/image175.jpeg"/></Relationships>
</file>

<file path=ppt/slides/_rels/slide76.xml.rels><?xml version="1.0" encoding="UTF-8" standalone="yes"?>
<Relationships xmlns="http://schemas.openxmlformats.org/package/2006/relationships"><Relationship Id="rId3" Type="http://schemas.openxmlformats.org/officeDocument/2006/relationships/image" Target="../media/image178.jpeg"/><Relationship Id="rId2" Type="http://schemas.openxmlformats.org/officeDocument/2006/relationships/image" Target="../media/image170.jpeg"/><Relationship Id="rId1" Type="http://schemas.openxmlformats.org/officeDocument/2006/relationships/slideLayout" Target="../slideLayouts/slideLayout2.xml"/><Relationship Id="rId4" Type="http://schemas.openxmlformats.org/officeDocument/2006/relationships/image" Target="../media/image179.jpeg"/></Relationships>
</file>

<file path=ppt/slides/_rels/slide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8" Type="http://schemas.openxmlformats.org/officeDocument/2006/relationships/image" Target="../media/image185.jpeg"/><Relationship Id="rId3" Type="http://schemas.openxmlformats.org/officeDocument/2006/relationships/image" Target="../media/image180.jpeg"/><Relationship Id="rId7" Type="http://schemas.openxmlformats.org/officeDocument/2006/relationships/image" Target="../media/image184.jpeg"/><Relationship Id="rId12" Type="http://schemas.openxmlformats.org/officeDocument/2006/relationships/image" Target="../media/image189.jpeg"/><Relationship Id="rId2" Type="http://schemas.openxmlformats.org/officeDocument/2006/relationships/image" Target="../media/image170.jpeg"/><Relationship Id="rId1" Type="http://schemas.openxmlformats.org/officeDocument/2006/relationships/slideLayout" Target="../slideLayouts/slideLayout2.xml"/><Relationship Id="rId6" Type="http://schemas.openxmlformats.org/officeDocument/2006/relationships/image" Target="../media/image183.jpeg"/><Relationship Id="rId11" Type="http://schemas.openxmlformats.org/officeDocument/2006/relationships/image" Target="../media/image188.jpeg"/><Relationship Id="rId5" Type="http://schemas.openxmlformats.org/officeDocument/2006/relationships/image" Target="../media/image182.jpeg"/><Relationship Id="rId10" Type="http://schemas.openxmlformats.org/officeDocument/2006/relationships/image" Target="../media/image187.jpeg"/><Relationship Id="rId4" Type="http://schemas.openxmlformats.org/officeDocument/2006/relationships/image" Target="../media/image181.jpeg"/><Relationship Id="rId9" Type="http://schemas.openxmlformats.org/officeDocument/2006/relationships/image" Target="../media/image186.jpeg"/></Relationships>
</file>

<file path=ppt/slides/_rels/slide79.xml.rels><?xml version="1.0" encoding="UTF-8" standalone="yes"?>
<Relationships xmlns="http://schemas.openxmlformats.org/package/2006/relationships"><Relationship Id="rId3" Type="http://schemas.openxmlformats.org/officeDocument/2006/relationships/image" Target="../media/image190.jpeg"/><Relationship Id="rId2" Type="http://schemas.openxmlformats.org/officeDocument/2006/relationships/image" Target="../media/image170.jpeg"/><Relationship Id="rId1" Type="http://schemas.openxmlformats.org/officeDocument/2006/relationships/slideLayout" Target="../slideLayouts/slideLayout2.xml"/><Relationship Id="rId6" Type="http://schemas.openxmlformats.org/officeDocument/2006/relationships/image" Target="../media/image193.jpeg"/><Relationship Id="rId5" Type="http://schemas.openxmlformats.org/officeDocument/2006/relationships/image" Target="../media/image192.jpeg"/><Relationship Id="rId4" Type="http://schemas.openxmlformats.org/officeDocument/2006/relationships/image" Target="../media/image191.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png"/></Relationships>
</file>

<file path=ppt/slides/_rels/slide8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170.jpeg"/><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8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70.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8" Type="http://schemas.openxmlformats.org/officeDocument/2006/relationships/image" Target="../media/image199.png"/><Relationship Id="rId3" Type="http://schemas.openxmlformats.org/officeDocument/2006/relationships/image" Target="../media/image194.png"/><Relationship Id="rId7" Type="http://schemas.openxmlformats.org/officeDocument/2006/relationships/image" Target="../media/image198.png"/><Relationship Id="rId2" Type="http://schemas.openxmlformats.org/officeDocument/2006/relationships/image" Target="../media/image170.jpeg"/><Relationship Id="rId1" Type="http://schemas.openxmlformats.org/officeDocument/2006/relationships/slideLayout" Target="../slideLayouts/slideLayout2.xml"/><Relationship Id="rId6" Type="http://schemas.openxmlformats.org/officeDocument/2006/relationships/image" Target="../media/image197.png"/><Relationship Id="rId11" Type="http://schemas.openxmlformats.org/officeDocument/2006/relationships/image" Target="../media/image202.png"/><Relationship Id="rId5" Type="http://schemas.openxmlformats.org/officeDocument/2006/relationships/image" Target="../media/image196.png"/><Relationship Id="rId10" Type="http://schemas.openxmlformats.org/officeDocument/2006/relationships/image" Target="../media/image201.png"/><Relationship Id="rId4" Type="http://schemas.openxmlformats.org/officeDocument/2006/relationships/image" Target="../media/image195.png"/><Relationship Id="rId9" Type="http://schemas.openxmlformats.org/officeDocument/2006/relationships/image" Target="../media/image200.png"/></Relationships>
</file>

<file path=ppt/slides/_rels/slide85.xml.rels><?xml version="1.0" encoding="UTF-8" standalone="yes"?>
<Relationships xmlns="http://schemas.openxmlformats.org/package/2006/relationships"><Relationship Id="rId8" Type="http://schemas.openxmlformats.org/officeDocument/2006/relationships/image" Target="../media/image208.jpeg"/><Relationship Id="rId3" Type="http://schemas.openxmlformats.org/officeDocument/2006/relationships/image" Target="../media/image203.png"/><Relationship Id="rId7" Type="http://schemas.openxmlformats.org/officeDocument/2006/relationships/image" Target="../media/image207.jpeg"/><Relationship Id="rId2" Type="http://schemas.openxmlformats.org/officeDocument/2006/relationships/image" Target="../media/image170.jpeg"/><Relationship Id="rId1" Type="http://schemas.openxmlformats.org/officeDocument/2006/relationships/slideLayout" Target="../slideLayouts/slideLayout2.xml"/><Relationship Id="rId6" Type="http://schemas.openxmlformats.org/officeDocument/2006/relationships/image" Target="../media/image206.jpeg"/><Relationship Id="rId5" Type="http://schemas.openxmlformats.org/officeDocument/2006/relationships/image" Target="../media/image205.jpeg"/><Relationship Id="rId4" Type="http://schemas.openxmlformats.org/officeDocument/2006/relationships/image" Target="../media/image204.png"/></Relationships>
</file>

<file path=ppt/slides/_rels/slide86.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image" Target="../media/image170.jpeg"/><Relationship Id="rId1" Type="http://schemas.openxmlformats.org/officeDocument/2006/relationships/slideLayout" Target="../slideLayouts/slideLayout2.xml"/><Relationship Id="rId5" Type="http://schemas.openxmlformats.org/officeDocument/2006/relationships/image" Target="../media/image211.png"/><Relationship Id="rId4" Type="http://schemas.openxmlformats.org/officeDocument/2006/relationships/image" Target="../media/image210.png"/></Relationships>
</file>

<file path=ppt/slides/_rels/slide87.xml.rels><?xml version="1.0" encoding="UTF-8" standalone="yes"?>
<Relationships xmlns="http://schemas.openxmlformats.org/package/2006/relationships"><Relationship Id="rId8" Type="http://schemas.openxmlformats.org/officeDocument/2006/relationships/image" Target="../media/image217.png"/><Relationship Id="rId3" Type="http://schemas.openxmlformats.org/officeDocument/2006/relationships/image" Target="../media/image212.wmf"/><Relationship Id="rId7" Type="http://schemas.openxmlformats.org/officeDocument/2006/relationships/image" Target="../media/image216.png"/><Relationship Id="rId12" Type="http://schemas.openxmlformats.org/officeDocument/2006/relationships/image" Target="../media/image221.jpeg"/><Relationship Id="rId2" Type="http://schemas.openxmlformats.org/officeDocument/2006/relationships/image" Target="../media/image170.jpeg"/><Relationship Id="rId1" Type="http://schemas.openxmlformats.org/officeDocument/2006/relationships/slideLayout" Target="../slideLayouts/slideLayout2.xml"/><Relationship Id="rId6" Type="http://schemas.openxmlformats.org/officeDocument/2006/relationships/image" Target="../media/image215.jpeg"/><Relationship Id="rId11" Type="http://schemas.openxmlformats.org/officeDocument/2006/relationships/image" Target="../media/image220.jpeg"/><Relationship Id="rId5" Type="http://schemas.openxmlformats.org/officeDocument/2006/relationships/image" Target="../media/image214.jpeg"/><Relationship Id="rId10" Type="http://schemas.openxmlformats.org/officeDocument/2006/relationships/image" Target="../media/image219.jpeg"/><Relationship Id="rId4" Type="http://schemas.openxmlformats.org/officeDocument/2006/relationships/image" Target="../media/image213.wmf"/><Relationship Id="rId9" Type="http://schemas.openxmlformats.org/officeDocument/2006/relationships/image" Target="../media/image218.jpeg"/></Relationships>
</file>

<file path=ppt/slides/_rels/slide9.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30.jpeg"/><Relationship Id="rId18" Type="http://schemas.openxmlformats.org/officeDocument/2006/relationships/hyperlink" Target="http://www.ahmadtea.com/" TargetMode="External"/><Relationship Id="rId26" Type="http://schemas.openxmlformats.org/officeDocument/2006/relationships/image" Target="../media/image41.png"/><Relationship Id="rId3" Type="http://schemas.openxmlformats.org/officeDocument/2006/relationships/image" Target="../media/image21.jpeg"/><Relationship Id="rId21" Type="http://schemas.openxmlformats.org/officeDocument/2006/relationships/image" Target="../media/image37.jpeg"/><Relationship Id="rId34" Type="http://schemas.openxmlformats.org/officeDocument/2006/relationships/image" Target="../media/image49.jpeg"/><Relationship Id="rId7" Type="http://schemas.openxmlformats.org/officeDocument/2006/relationships/hyperlink" Target="http://images.google.fr/imgres?imgurl=http://www.twiningsfs.co.uk/graphics/branded-support/create-own/photos/after-dinner-mint.jpg&amp;imgrefurl=http://www.twiningsfs.co.uk/branded-support/create-own/Speciality.html&amp;h=3063&amp;w=1772&amp;sz=601&amp;hl=fr&amp;start=1&amp;tbnid=t7MDkikmGBmEHM:&amp;tbnh=150&amp;tbnw=87&amp;prev=/images?q=twinings+after+dinner&amp;gbv=2&amp;hl=fr" TargetMode="External"/><Relationship Id="rId12" Type="http://schemas.openxmlformats.org/officeDocument/2006/relationships/image" Target="../media/image29.jpeg"/><Relationship Id="rId17" Type="http://schemas.openxmlformats.org/officeDocument/2006/relationships/image" Target="../media/image34.jpeg"/><Relationship Id="rId25" Type="http://schemas.openxmlformats.org/officeDocument/2006/relationships/hyperlink" Target="http://www.herbapol.com.pl/eng/index.xml" TargetMode="External"/><Relationship Id="rId33" Type="http://schemas.openxmlformats.org/officeDocument/2006/relationships/image" Target="../media/image48.jpeg"/><Relationship Id="rId2" Type="http://schemas.openxmlformats.org/officeDocument/2006/relationships/image" Target="../media/image6.jpeg"/><Relationship Id="rId16" Type="http://schemas.openxmlformats.org/officeDocument/2006/relationships/image" Target="../media/image33.jpeg"/><Relationship Id="rId20" Type="http://schemas.openxmlformats.org/officeDocument/2006/relationships/image" Target="../media/image36.jpeg"/><Relationship Id="rId29"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28.jpeg"/><Relationship Id="rId24" Type="http://schemas.openxmlformats.org/officeDocument/2006/relationships/image" Target="../media/image40.jpeg"/><Relationship Id="rId32" Type="http://schemas.openxmlformats.org/officeDocument/2006/relationships/image" Target="../media/image47.png"/><Relationship Id="rId5" Type="http://schemas.openxmlformats.org/officeDocument/2006/relationships/image" Target="../media/image23.jpeg"/><Relationship Id="rId15" Type="http://schemas.openxmlformats.org/officeDocument/2006/relationships/image" Target="../media/image32.jpeg"/><Relationship Id="rId23" Type="http://schemas.openxmlformats.org/officeDocument/2006/relationships/image" Target="../media/image39.jpeg"/><Relationship Id="rId28" Type="http://schemas.openxmlformats.org/officeDocument/2006/relationships/image" Target="../media/image43.png"/><Relationship Id="rId10" Type="http://schemas.openxmlformats.org/officeDocument/2006/relationships/image" Target="../media/image27.png"/><Relationship Id="rId19" Type="http://schemas.openxmlformats.org/officeDocument/2006/relationships/image" Target="../media/image35.png"/><Relationship Id="rId31" Type="http://schemas.openxmlformats.org/officeDocument/2006/relationships/image" Target="../media/image46.png"/><Relationship Id="rId4" Type="http://schemas.openxmlformats.org/officeDocument/2006/relationships/image" Target="../media/image22.jpeg"/><Relationship Id="rId9" Type="http://schemas.openxmlformats.org/officeDocument/2006/relationships/image" Target="../media/image26.jpeg"/><Relationship Id="rId14" Type="http://schemas.openxmlformats.org/officeDocument/2006/relationships/image" Target="../media/image31.jpeg"/><Relationship Id="rId22" Type="http://schemas.openxmlformats.org/officeDocument/2006/relationships/image" Target="../media/image38.jpeg"/><Relationship Id="rId27" Type="http://schemas.openxmlformats.org/officeDocument/2006/relationships/image" Target="../media/image42.png"/><Relationship Id="rId30" Type="http://schemas.openxmlformats.org/officeDocument/2006/relationships/image" Target="../media/image4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Box 2"/>
          <p:cNvSpPr txBox="1">
            <a:spLocks noChangeArrowheads="1"/>
          </p:cNvSpPr>
          <p:nvPr/>
        </p:nvSpPr>
        <p:spPr bwMode="auto">
          <a:xfrm>
            <a:off x="1219200" y="2895600"/>
            <a:ext cx="731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600" b="1">
                <a:solidFill>
                  <a:srgbClr val="C00000"/>
                </a:solidFill>
                <a:latin typeface="Century Gothic" pitchFamily="34" charset="0"/>
              </a:rPr>
              <a:t>What do we want to achieve?</a:t>
            </a:r>
            <a:endParaRPr lang="en-US" sz="36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extBox 2"/>
          <p:cNvSpPr txBox="1">
            <a:spLocks noChangeArrowheads="1"/>
          </p:cNvSpPr>
          <p:nvPr/>
        </p:nvSpPr>
        <p:spPr bwMode="auto">
          <a:xfrm>
            <a:off x="1143000" y="2895600"/>
            <a:ext cx="7543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 What makes James Cook a priority?</a:t>
            </a:r>
          </a:p>
          <a:p>
            <a:pPr algn="ctr" eaLnBrk="1" hangingPunct="1"/>
            <a:r>
              <a:rPr lang="fr-FR" sz="3200" b="1">
                <a:solidFill>
                  <a:srgbClr val="C00000"/>
                </a:solidFill>
                <a:latin typeface="Calibri" pitchFamily="34" charset="0"/>
              </a:rPr>
              <a:t>- Target &amp; Insight-</a:t>
            </a:r>
            <a:endParaRPr lang="fr-FR" sz="3200" b="1">
              <a:solidFill>
                <a:srgbClr val="C00000"/>
              </a:solidFill>
              <a:latin typeface="Century Gothic" pitchFamily="34" charset="0"/>
            </a:endParaRPr>
          </a:p>
          <a:p>
            <a:pPr algn="ctr" eaLnBrk="1" hangingPunct="1"/>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itle 1"/>
          <p:cNvSpPr>
            <a:spLocks noGrp="1"/>
          </p:cNvSpPr>
          <p:nvPr>
            <p:ph type="title"/>
          </p:nvPr>
        </p:nvSpPr>
        <p:spPr bwMode="auto">
          <a:xfrm>
            <a:off x="457200" y="304800"/>
            <a:ext cx="82296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Who is the JC Consumer?</a:t>
            </a:r>
            <a:endParaRPr lang="en-US" b="1" smtClean="0"/>
          </a:p>
        </p:txBody>
      </p:sp>
      <p:sp>
        <p:nvSpPr>
          <p:cNvPr id="24580" name="Content Placeholder 2"/>
          <p:cNvSpPr>
            <a:spLocks noGrp="1"/>
          </p:cNvSpPr>
          <p:nvPr>
            <p:ph idx="1"/>
          </p:nvPr>
        </p:nvSpPr>
        <p:spPr bwMode="auto">
          <a:xfrm>
            <a:off x="533400" y="1371600"/>
            <a:ext cx="6629400" cy="434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80000"/>
              </a:lnSpc>
              <a:buFont typeface="Arial" pitchFamily="34" charset="0"/>
              <a:buNone/>
            </a:pPr>
            <a:r>
              <a:rPr lang="en-GB" b="1" smtClean="0"/>
              <a:t>Healthy Pleasure consumers scope:</a:t>
            </a:r>
            <a:endParaRPr lang="en-US" altLang="ja-JP" smtClean="0"/>
          </a:p>
          <a:p>
            <a:pPr eaLnBrk="1" hangingPunct="1">
              <a:lnSpc>
                <a:spcPct val="80000"/>
              </a:lnSpc>
              <a:buFont typeface="Arial" pitchFamily="34" charset="0"/>
              <a:buNone/>
            </a:pPr>
            <a:r>
              <a:rPr lang="en-US" altLang="ja-JP" smtClean="0"/>
              <a:t>We can identify 2 big types of consumers : </a:t>
            </a:r>
            <a:endParaRPr lang="en-GB" altLang="ja-JP" sz="1600" smtClean="0"/>
          </a:p>
          <a:p>
            <a:pPr eaLnBrk="1" hangingPunct="1">
              <a:lnSpc>
                <a:spcPct val="80000"/>
              </a:lnSpc>
              <a:buFont typeface="Arial" pitchFamily="34" charset="0"/>
              <a:buBlip>
                <a:blip r:embed="rId3"/>
              </a:buBlip>
            </a:pPr>
            <a:r>
              <a:rPr lang="en-GB" altLang="ja-JP" sz="1600" u="sng" smtClean="0"/>
              <a:t>Middle age men &amp; women (35+) with relatively high income, heavy tea drinkers</a:t>
            </a:r>
            <a:r>
              <a:rPr lang="en-GB" altLang="ja-JP" sz="1600" smtClean="0"/>
              <a:t> </a:t>
            </a:r>
          </a:p>
          <a:p>
            <a:pPr lvl="2" eaLnBrk="1" hangingPunct="1">
              <a:lnSpc>
                <a:spcPct val="90000"/>
              </a:lnSpc>
              <a:buFont typeface="Arial" pitchFamily="34" charset="0"/>
              <a:buBlip>
                <a:blip r:embed="rId4"/>
              </a:buBlip>
            </a:pPr>
            <a:r>
              <a:rPr lang="en-GB" altLang="ja-JP" sz="1400" smtClean="0">
                <a:latin typeface="Arial" pitchFamily="34" charset="0"/>
                <a:cs typeface="Arial" pitchFamily="34" charset="0"/>
              </a:rPr>
              <a:t>Feeling as tea connoisseurs and driven by a seek for authenticity</a:t>
            </a:r>
          </a:p>
          <a:p>
            <a:pPr lvl="2" eaLnBrk="1" hangingPunct="1">
              <a:lnSpc>
                <a:spcPct val="90000"/>
              </a:lnSpc>
            </a:pPr>
            <a:r>
              <a:rPr lang="en-GB" altLang="ja-JP" sz="1400" smtClean="0">
                <a:latin typeface="Arial" pitchFamily="34" charset="0"/>
                <a:cs typeface="Arial" pitchFamily="34" charset="0"/>
              </a:rPr>
              <a:t>     and travel. Seeking for new tea experiences: teas from the other side of the world, authentic tea cultures &amp; ceremonies…</a:t>
            </a:r>
          </a:p>
          <a:p>
            <a:pPr eaLnBrk="1" hangingPunct="1">
              <a:lnSpc>
                <a:spcPct val="90000"/>
              </a:lnSpc>
              <a:buFont typeface="Arial" pitchFamily="34" charset="0"/>
              <a:buNone/>
            </a:pPr>
            <a:endParaRPr lang="en-GB" altLang="ja-JP" sz="1400" smtClean="0"/>
          </a:p>
          <a:p>
            <a:pPr eaLnBrk="1" hangingPunct="1">
              <a:lnSpc>
                <a:spcPct val="80000"/>
              </a:lnSpc>
              <a:buFont typeface="Arial" pitchFamily="34" charset="0"/>
              <a:buBlip>
                <a:blip r:embed="rId3"/>
              </a:buBlip>
            </a:pPr>
            <a:r>
              <a:rPr lang="en-GB" altLang="ja-JP" sz="1600" u="sng" smtClean="0"/>
              <a:t>Young women (15-35), students or young actives</a:t>
            </a:r>
            <a:r>
              <a:rPr lang="en-GB" altLang="ja-JP" sz="1600" smtClean="0"/>
              <a:t> </a:t>
            </a:r>
          </a:p>
          <a:p>
            <a:pPr lvl="2" eaLnBrk="1" hangingPunct="1">
              <a:lnSpc>
                <a:spcPct val="80000"/>
              </a:lnSpc>
              <a:buFont typeface="Arial" pitchFamily="34" charset="0"/>
              <a:buBlip>
                <a:blip r:embed="rId4"/>
              </a:buBlip>
            </a:pPr>
            <a:r>
              <a:rPr lang="en-GB" altLang="ja-JP" sz="1400" smtClean="0">
                <a:latin typeface="Arial" pitchFamily="34" charset="0"/>
                <a:cs typeface="Arial" pitchFamily="34" charset="0"/>
              </a:rPr>
              <a:t>Looking for indulgent products that compensate their busy way of life, with no strong tea taste but more flavoured ones. Allowing pleasure</a:t>
            </a:r>
            <a:r>
              <a:rPr lang="en-US" altLang="ja-JP" sz="1400" smtClean="0">
                <a:latin typeface="Arial" pitchFamily="34" charset="0"/>
                <a:cs typeface="Arial" pitchFamily="34" charset="0"/>
              </a:rPr>
              <a:t> with 0 calorie. </a:t>
            </a:r>
          </a:p>
          <a:p>
            <a:pPr eaLnBrk="1" hangingPunct="1">
              <a:lnSpc>
                <a:spcPct val="80000"/>
              </a:lnSpc>
              <a:buFont typeface="Arial" pitchFamily="34" charset="0"/>
              <a:buNone/>
            </a:pPr>
            <a:r>
              <a:rPr lang="en-GB" altLang="ja-JP" b="1" smtClean="0"/>
              <a:t>HP key customers expectations:</a:t>
            </a:r>
          </a:p>
          <a:p>
            <a:pPr eaLnBrk="1" hangingPunct="1">
              <a:lnSpc>
                <a:spcPct val="90000"/>
              </a:lnSpc>
              <a:buFont typeface="Arial" pitchFamily="34" charset="0"/>
              <a:buBlip>
                <a:blip r:embed="rId3"/>
              </a:buBlip>
            </a:pPr>
            <a:r>
              <a:rPr lang="en-GB" altLang="ja-JP" sz="1400" smtClean="0"/>
              <a:t>Our key-customers expect UL / Lipton to act as a category leader, which means: </a:t>
            </a:r>
          </a:p>
          <a:p>
            <a:pPr lvl="2" eaLnBrk="1" hangingPunct="1">
              <a:lnSpc>
                <a:spcPct val="90000"/>
              </a:lnSpc>
              <a:buFont typeface="Arial" pitchFamily="34" charset="0"/>
              <a:buBlip>
                <a:blip r:embed="rId4"/>
              </a:buBlip>
            </a:pPr>
            <a:r>
              <a:rPr lang="en-GB" altLang="ja-JP" sz="1400" smtClean="0">
                <a:latin typeface="Arial" pitchFamily="34" charset="0"/>
                <a:cs typeface="Arial" pitchFamily="34" charset="0"/>
              </a:rPr>
              <a:t>growing the Category with continuous innovations, </a:t>
            </a:r>
          </a:p>
          <a:p>
            <a:pPr lvl="2" eaLnBrk="1" hangingPunct="1">
              <a:lnSpc>
                <a:spcPct val="90000"/>
              </a:lnSpc>
              <a:buFont typeface="Arial" pitchFamily="34" charset="0"/>
              <a:buBlip>
                <a:blip r:embed="rId4"/>
              </a:buBlip>
            </a:pPr>
            <a:r>
              <a:rPr lang="en-GB" altLang="ja-JP" sz="1400" smtClean="0">
                <a:latin typeface="Arial" pitchFamily="34" charset="0"/>
                <a:cs typeface="Arial" pitchFamily="34" charset="0"/>
              </a:rPr>
              <a:t>up-trading existing offers,</a:t>
            </a:r>
          </a:p>
          <a:p>
            <a:pPr lvl="2" eaLnBrk="1" hangingPunct="1">
              <a:lnSpc>
                <a:spcPct val="90000"/>
              </a:lnSpc>
              <a:buFont typeface="Arial" pitchFamily="34" charset="0"/>
              <a:buBlip>
                <a:blip r:embed="rId4"/>
              </a:buBlip>
            </a:pPr>
            <a:r>
              <a:rPr lang="en-GB" altLang="ja-JP" sz="1400" smtClean="0">
                <a:latin typeface="Arial" pitchFamily="34" charset="0"/>
                <a:cs typeface="Arial" pitchFamily="34" charset="0"/>
              </a:rPr>
              <a:t>creating breakthrough concepts. </a:t>
            </a:r>
            <a:endParaRPr lang="en-GB" altLang="ja-JP" sz="1400" b="1"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31" descr="AAFA0010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2362200"/>
            <a:ext cx="106838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JC target description WE vs EE</a:t>
            </a:r>
            <a:endParaRPr lang="en-US" b="1" smtClean="0"/>
          </a:p>
        </p:txBody>
      </p:sp>
      <p:sp>
        <p:nvSpPr>
          <p:cNvPr id="25605" name="Rectangle 33"/>
          <p:cNvSpPr>
            <a:spLocks noChangeArrowheads="1"/>
          </p:cNvSpPr>
          <p:nvPr/>
        </p:nvSpPr>
        <p:spPr bwMode="auto">
          <a:xfrm>
            <a:off x="228600" y="1371600"/>
            <a:ext cx="2727325" cy="35560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spcBef>
                <a:spcPct val="50000"/>
              </a:spcBef>
              <a:buSzPct val="100000"/>
            </a:pPr>
            <a:r>
              <a:rPr lang="de-DE">
                <a:solidFill>
                  <a:srgbClr val="000000"/>
                </a:solidFill>
                <a:latin typeface="Calibri" pitchFamily="34" charset="0"/>
                <a:sym typeface="Times" pitchFamily="18" charset="0"/>
              </a:rPr>
              <a:t>WESTERN EUROPE</a:t>
            </a:r>
            <a:endParaRPr lang="pl-PL">
              <a:latin typeface="Calibri" pitchFamily="34" charset="0"/>
            </a:endParaRPr>
          </a:p>
        </p:txBody>
      </p:sp>
      <p:sp>
        <p:nvSpPr>
          <p:cNvPr id="25606" name="AutoShape 40"/>
          <p:cNvSpPr>
            <a:spLocks noChangeArrowheads="1"/>
          </p:cNvSpPr>
          <p:nvPr/>
        </p:nvSpPr>
        <p:spPr bwMode="auto">
          <a:xfrm>
            <a:off x="152400" y="1828800"/>
            <a:ext cx="2847975" cy="473075"/>
          </a:xfrm>
          <a:prstGeom prst="wedgeRoundRectCallout">
            <a:avLst>
              <a:gd name="adj1" fmla="val 59551"/>
              <a:gd name="adj2" fmla="val 66574"/>
              <a:gd name="adj3" fmla="val 16667"/>
            </a:avLst>
          </a:prstGeom>
          <a:solidFill>
            <a:srgbClr val="FFCC00">
              <a:alpha val="50195"/>
            </a:srgbClr>
          </a:solidFill>
          <a:ln w="25400">
            <a:solidFill>
              <a:srgbClr val="FFCC00"/>
            </a:solidFill>
            <a:prstDash val="sysDot"/>
            <a:miter lim="800000"/>
            <a:headEnd/>
            <a:tailEnd/>
          </a:ln>
        </p:spPr>
        <p:txBody>
          <a:bodyPr anchor="ctr"/>
          <a:lstStyle/>
          <a:p>
            <a:pPr algn="ctr" eaLnBrk="0" hangingPunct="0"/>
            <a:r>
              <a:rPr lang="de-DE" sz="1400">
                <a:solidFill>
                  <a:srgbClr val="000000"/>
                </a:solidFill>
                <a:latin typeface="Calibri" pitchFamily="34" charset="0"/>
                <a:sym typeface="Times" pitchFamily="18" charset="0"/>
              </a:rPr>
              <a:t>I like to be surrounded by different people, cultures, ideas and lifestyles</a:t>
            </a:r>
            <a:endParaRPr lang="pl-PL" sz="1400">
              <a:solidFill>
                <a:srgbClr val="000000"/>
              </a:solidFill>
              <a:latin typeface="Calibri" pitchFamily="34" charset="0"/>
              <a:sym typeface="Times" pitchFamily="18" charset="0"/>
            </a:endParaRPr>
          </a:p>
        </p:txBody>
      </p:sp>
      <p:sp>
        <p:nvSpPr>
          <p:cNvPr id="25607" name="AutoShape 41"/>
          <p:cNvSpPr>
            <a:spLocks noChangeArrowheads="1"/>
          </p:cNvSpPr>
          <p:nvPr/>
        </p:nvSpPr>
        <p:spPr bwMode="auto">
          <a:xfrm>
            <a:off x="152400" y="2438400"/>
            <a:ext cx="2847975" cy="414338"/>
          </a:xfrm>
          <a:prstGeom prst="wedgeRoundRectCallout">
            <a:avLst>
              <a:gd name="adj1" fmla="val 61708"/>
              <a:gd name="adj2" fmla="val 38958"/>
              <a:gd name="adj3" fmla="val 16667"/>
            </a:avLst>
          </a:prstGeom>
          <a:solidFill>
            <a:srgbClr val="FFCC00">
              <a:alpha val="50195"/>
            </a:srgbClr>
          </a:solidFill>
          <a:ln w="25400">
            <a:solidFill>
              <a:srgbClr val="FFCC00"/>
            </a:solidFill>
            <a:prstDash val="sysDot"/>
            <a:miter lim="800000"/>
            <a:headEnd/>
            <a:tailEnd/>
          </a:ln>
        </p:spPr>
        <p:txBody>
          <a:bodyPr anchor="ctr"/>
          <a:lstStyle/>
          <a:p>
            <a:pPr algn="ctr" eaLnBrk="0" hangingPunct="0"/>
            <a:r>
              <a:rPr lang="de-DE" sz="1400">
                <a:solidFill>
                  <a:srgbClr val="000000"/>
                </a:solidFill>
                <a:latin typeface="Calibri" pitchFamily="34" charset="0"/>
                <a:sym typeface="Times" pitchFamily="18" charset="0"/>
              </a:rPr>
              <a:t>There are not enough hours in the day to do everything I would like to</a:t>
            </a:r>
            <a:endParaRPr lang="pl-PL" sz="1400">
              <a:solidFill>
                <a:srgbClr val="000000"/>
              </a:solidFill>
              <a:latin typeface="Calibri" pitchFamily="34" charset="0"/>
              <a:sym typeface="Times" pitchFamily="18" charset="0"/>
            </a:endParaRPr>
          </a:p>
        </p:txBody>
      </p:sp>
      <p:sp>
        <p:nvSpPr>
          <p:cNvPr id="25608" name="AutoShape 42"/>
          <p:cNvSpPr>
            <a:spLocks noChangeArrowheads="1"/>
          </p:cNvSpPr>
          <p:nvPr/>
        </p:nvSpPr>
        <p:spPr bwMode="auto">
          <a:xfrm>
            <a:off x="152400" y="2971800"/>
            <a:ext cx="2847975" cy="355600"/>
          </a:xfrm>
          <a:prstGeom prst="wedgeRoundRectCallout">
            <a:avLst>
              <a:gd name="adj1" fmla="val 59551"/>
              <a:gd name="adj2" fmla="val -31616"/>
              <a:gd name="adj3" fmla="val 16667"/>
            </a:avLst>
          </a:prstGeom>
          <a:solidFill>
            <a:srgbClr val="FFCC00">
              <a:alpha val="50195"/>
            </a:srgbClr>
          </a:solidFill>
          <a:ln w="25400">
            <a:solidFill>
              <a:srgbClr val="FFCC00"/>
            </a:solidFill>
            <a:prstDash val="sysDot"/>
            <a:miter lim="800000"/>
            <a:headEnd/>
            <a:tailEnd/>
          </a:ln>
        </p:spPr>
        <p:txBody>
          <a:bodyPr anchor="ctr"/>
          <a:lstStyle/>
          <a:p>
            <a:pPr algn="ctr" eaLnBrk="0" hangingPunct="0"/>
            <a:r>
              <a:rPr lang="de-DE" sz="1400">
                <a:solidFill>
                  <a:srgbClr val="000000"/>
                </a:solidFill>
                <a:latin typeface="Calibri" pitchFamily="34" charset="0"/>
                <a:sym typeface="Times" pitchFamily="18" charset="0"/>
              </a:rPr>
              <a:t>I like to try out new food product</a:t>
            </a:r>
            <a:endParaRPr lang="pl-PL" sz="1400">
              <a:solidFill>
                <a:srgbClr val="000000"/>
              </a:solidFill>
              <a:latin typeface="Calibri" pitchFamily="34" charset="0"/>
              <a:sym typeface="Times" pitchFamily="18" charset="0"/>
            </a:endParaRPr>
          </a:p>
        </p:txBody>
      </p:sp>
      <p:sp>
        <p:nvSpPr>
          <p:cNvPr id="25609" name="AutoShape 43"/>
          <p:cNvSpPr>
            <a:spLocks noChangeArrowheads="1"/>
          </p:cNvSpPr>
          <p:nvPr/>
        </p:nvSpPr>
        <p:spPr bwMode="auto">
          <a:xfrm>
            <a:off x="155575" y="3429000"/>
            <a:ext cx="2847975" cy="355600"/>
          </a:xfrm>
          <a:prstGeom prst="wedgeRoundRectCallout">
            <a:avLst>
              <a:gd name="adj1" fmla="val 61204"/>
              <a:gd name="adj2" fmla="val -48528"/>
              <a:gd name="adj3" fmla="val 16667"/>
            </a:avLst>
          </a:prstGeom>
          <a:solidFill>
            <a:srgbClr val="FFCC00">
              <a:alpha val="50195"/>
            </a:srgbClr>
          </a:solidFill>
          <a:ln w="25400">
            <a:solidFill>
              <a:srgbClr val="FFCC00"/>
            </a:solidFill>
            <a:prstDash val="sysDot"/>
            <a:miter lim="800000"/>
            <a:headEnd/>
            <a:tailEnd/>
          </a:ln>
        </p:spPr>
        <p:txBody>
          <a:bodyPr anchor="ctr"/>
          <a:lstStyle/>
          <a:p>
            <a:pPr algn="ctr" eaLnBrk="0" hangingPunct="0"/>
            <a:r>
              <a:rPr lang="de-DE" sz="1400">
                <a:solidFill>
                  <a:srgbClr val="000000"/>
                </a:solidFill>
                <a:latin typeface="Calibri" pitchFamily="34" charset="0"/>
                <a:sym typeface="Times" pitchFamily="18" charset="0"/>
              </a:rPr>
              <a:t>I get a lot of pleasure out of food</a:t>
            </a:r>
            <a:endParaRPr lang="pl-PL" sz="1400">
              <a:solidFill>
                <a:srgbClr val="000000"/>
              </a:solidFill>
              <a:latin typeface="Calibri" pitchFamily="34" charset="0"/>
              <a:sym typeface="Times" pitchFamily="18" charset="0"/>
            </a:endParaRPr>
          </a:p>
        </p:txBody>
      </p:sp>
      <p:sp>
        <p:nvSpPr>
          <p:cNvPr id="25610" name="AutoShape 44"/>
          <p:cNvSpPr>
            <a:spLocks noChangeArrowheads="1"/>
          </p:cNvSpPr>
          <p:nvPr/>
        </p:nvSpPr>
        <p:spPr bwMode="auto">
          <a:xfrm>
            <a:off x="155575" y="3886200"/>
            <a:ext cx="2847975" cy="414338"/>
          </a:xfrm>
          <a:prstGeom prst="wedgeRoundRectCallout">
            <a:avLst>
              <a:gd name="adj1" fmla="val 60560"/>
              <a:gd name="adj2" fmla="val -49685"/>
              <a:gd name="adj3" fmla="val 16667"/>
            </a:avLst>
          </a:prstGeom>
          <a:solidFill>
            <a:srgbClr val="FFCC00">
              <a:alpha val="50195"/>
            </a:srgbClr>
          </a:solidFill>
          <a:ln w="25400">
            <a:solidFill>
              <a:srgbClr val="FFCC00"/>
            </a:solidFill>
            <a:prstDash val="sysDot"/>
            <a:miter lim="800000"/>
            <a:headEnd/>
            <a:tailEnd/>
          </a:ln>
        </p:spPr>
        <p:txBody>
          <a:bodyPr anchor="ctr"/>
          <a:lstStyle/>
          <a:p>
            <a:pPr algn="ctr" eaLnBrk="0" hangingPunct="0"/>
            <a:r>
              <a:rPr lang="de-DE" sz="1400">
                <a:solidFill>
                  <a:srgbClr val="000000"/>
                </a:solidFill>
                <a:latin typeface="Calibri" pitchFamily="34" charset="0"/>
                <a:sym typeface="Times" pitchFamily="18" charset="0"/>
              </a:rPr>
              <a:t>What I want most in my life is to have fun, enjoy life’s pleasures</a:t>
            </a:r>
            <a:endParaRPr lang="pl-PL" sz="1400">
              <a:solidFill>
                <a:srgbClr val="000000"/>
              </a:solidFill>
              <a:latin typeface="Calibri" pitchFamily="34" charset="0"/>
              <a:sym typeface="Times" pitchFamily="18" charset="0"/>
            </a:endParaRPr>
          </a:p>
        </p:txBody>
      </p:sp>
      <p:sp>
        <p:nvSpPr>
          <p:cNvPr id="25611" name="AutoShape 32"/>
          <p:cNvSpPr>
            <a:spLocks noChangeArrowheads="1"/>
          </p:cNvSpPr>
          <p:nvPr/>
        </p:nvSpPr>
        <p:spPr bwMode="auto">
          <a:xfrm>
            <a:off x="4027488" y="1828800"/>
            <a:ext cx="2967037" cy="606425"/>
          </a:xfrm>
          <a:prstGeom prst="wedgeRoundRectCallout">
            <a:avLst>
              <a:gd name="adj1" fmla="val -61338"/>
              <a:gd name="adj2" fmla="val 37444"/>
              <a:gd name="adj3" fmla="val 16667"/>
            </a:avLst>
          </a:prstGeom>
          <a:solidFill>
            <a:srgbClr val="FFCC00">
              <a:alpha val="50195"/>
            </a:srgbClr>
          </a:solidFill>
          <a:ln w="25400">
            <a:solidFill>
              <a:srgbClr val="FFCC00"/>
            </a:solidFill>
            <a:prstDash val="sysDot"/>
            <a:miter lim="800000"/>
            <a:headEnd/>
            <a:tailEnd/>
          </a:ln>
        </p:spPr>
        <p:txBody>
          <a:bodyPr anchor="ctr"/>
          <a:lstStyle/>
          <a:p>
            <a:pPr algn="ctr" eaLnBrk="0" hangingPunct="0"/>
            <a:r>
              <a:rPr lang="de-DE" sz="1400">
                <a:solidFill>
                  <a:srgbClr val="000000"/>
                </a:solidFill>
                <a:latin typeface="Calibri" pitchFamily="34" charset="0"/>
                <a:sym typeface="Times" pitchFamily="18" charset="0"/>
              </a:rPr>
              <a:t>I often do things at the spur of the moment and seize opportunities when they arise</a:t>
            </a:r>
            <a:endParaRPr lang="pl-PL" sz="1400">
              <a:solidFill>
                <a:srgbClr val="000000"/>
              </a:solidFill>
              <a:latin typeface="Calibri" pitchFamily="34" charset="0"/>
              <a:sym typeface="Times" pitchFamily="18" charset="0"/>
            </a:endParaRPr>
          </a:p>
        </p:txBody>
      </p:sp>
      <p:sp>
        <p:nvSpPr>
          <p:cNvPr id="25612" name="Rectangle 34"/>
          <p:cNvSpPr>
            <a:spLocks noChangeArrowheads="1"/>
          </p:cNvSpPr>
          <p:nvPr/>
        </p:nvSpPr>
        <p:spPr bwMode="auto">
          <a:xfrm>
            <a:off x="4179888" y="1371600"/>
            <a:ext cx="2724150" cy="36353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spcBef>
                <a:spcPct val="50000"/>
              </a:spcBef>
              <a:buSzPct val="100000"/>
            </a:pPr>
            <a:r>
              <a:rPr lang="pl-PL">
                <a:solidFill>
                  <a:srgbClr val="000000"/>
                </a:solidFill>
                <a:latin typeface="Calibri" pitchFamily="34" charset="0"/>
                <a:sym typeface="Times" pitchFamily="18" charset="0"/>
              </a:rPr>
              <a:t>EASTERN</a:t>
            </a:r>
            <a:r>
              <a:rPr lang="de-DE">
                <a:solidFill>
                  <a:srgbClr val="000000"/>
                </a:solidFill>
                <a:latin typeface="Calibri" pitchFamily="34" charset="0"/>
                <a:sym typeface="Times" pitchFamily="18" charset="0"/>
              </a:rPr>
              <a:t> EUROPE</a:t>
            </a:r>
            <a:endParaRPr lang="pl-PL">
              <a:latin typeface="Calibri" pitchFamily="34" charset="0"/>
            </a:endParaRPr>
          </a:p>
        </p:txBody>
      </p:sp>
      <p:sp>
        <p:nvSpPr>
          <p:cNvPr id="25613" name="AutoShape 35"/>
          <p:cNvSpPr>
            <a:spLocks noChangeArrowheads="1"/>
          </p:cNvSpPr>
          <p:nvPr/>
        </p:nvSpPr>
        <p:spPr bwMode="auto">
          <a:xfrm>
            <a:off x="4027488" y="2514600"/>
            <a:ext cx="2967037" cy="301625"/>
          </a:xfrm>
          <a:prstGeom prst="wedgeRoundRectCallout">
            <a:avLst>
              <a:gd name="adj1" fmla="val -59671"/>
              <a:gd name="adj2" fmla="val 21241"/>
              <a:gd name="adj3" fmla="val 16667"/>
            </a:avLst>
          </a:prstGeom>
          <a:solidFill>
            <a:srgbClr val="FFCC00">
              <a:alpha val="50195"/>
            </a:srgbClr>
          </a:solidFill>
          <a:ln w="25400">
            <a:solidFill>
              <a:srgbClr val="FFCC00"/>
            </a:solidFill>
            <a:prstDash val="sysDot"/>
            <a:miter lim="800000"/>
            <a:headEnd/>
            <a:tailEnd/>
          </a:ln>
        </p:spPr>
        <p:txBody>
          <a:bodyPr anchor="ctr"/>
          <a:lstStyle/>
          <a:p>
            <a:pPr algn="ctr" eaLnBrk="0" hangingPunct="0"/>
            <a:r>
              <a:rPr lang="de-DE" sz="1400">
                <a:solidFill>
                  <a:srgbClr val="000000"/>
                </a:solidFill>
                <a:latin typeface="Calibri" pitchFamily="34" charset="0"/>
                <a:sym typeface="Times" pitchFamily="18" charset="0"/>
              </a:rPr>
              <a:t>I like shopping</a:t>
            </a:r>
            <a:endParaRPr lang="pl-PL" sz="1400">
              <a:solidFill>
                <a:srgbClr val="000000"/>
              </a:solidFill>
              <a:latin typeface="Calibri" pitchFamily="34" charset="0"/>
              <a:sym typeface="Times" pitchFamily="18" charset="0"/>
            </a:endParaRPr>
          </a:p>
        </p:txBody>
      </p:sp>
      <p:sp>
        <p:nvSpPr>
          <p:cNvPr id="25614" name="AutoShape 36"/>
          <p:cNvSpPr>
            <a:spLocks noChangeArrowheads="1"/>
          </p:cNvSpPr>
          <p:nvPr/>
        </p:nvSpPr>
        <p:spPr bwMode="auto">
          <a:xfrm>
            <a:off x="4027488" y="2895600"/>
            <a:ext cx="2967037" cy="365125"/>
          </a:xfrm>
          <a:prstGeom prst="wedgeRoundRectCallout">
            <a:avLst>
              <a:gd name="adj1" fmla="val -59176"/>
              <a:gd name="adj2" fmla="val -13005"/>
              <a:gd name="adj3" fmla="val 16667"/>
            </a:avLst>
          </a:prstGeom>
          <a:solidFill>
            <a:srgbClr val="FFCC00">
              <a:alpha val="50195"/>
            </a:srgbClr>
          </a:solidFill>
          <a:ln w="25400">
            <a:solidFill>
              <a:srgbClr val="FFCC00"/>
            </a:solidFill>
            <a:prstDash val="sysDot"/>
            <a:miter lim="800000"/>
            <a:headEnd/>
            <a:tailEnd/>
          </a:ln>
        </p:spPr>
        <p:txBody>
          <a:bodyPr anchor="ctr"/>
          <a:lstStyle/>
          <a:p>
            <a:pPr algn="ctr" eaLnBrk="0" hangingPunct="0"/>
            <a:r>
              <a:rPr lang="de-DE" sz="1400">
                <a:solidFill>
                  <a:srgbClr val="000000"/>
                </a:solidFill>
                <a:latin typeface="Calibri" pitchFamily="34" charset="0"/>
                <a:sym typeface="Times" pitchFamily="18" charset="0"/>
              </a:rPr>
              <a:t>I am interested in other cultures</a:t>
            </a:r>
            <a:endParaRPr lang="pl-PL" sz="1400">
              <a:solidFill>
                <a:srgbClr val="000000"/>
              </a:solidFill>
              <a:latin typeface="Calibri" pitchFamily="34" charset="0"/>
              <a:sym typeface="Times" pitchFamily="18" charset="0"/>
            </a:endParaRPr>
          </a:p>
        </p:txBody>
      </p:sp>
      <p:sp>
        <p:nvSpPr>
          <p:cNvPr id="25615" name="AutoShape 37"/>
          <p:cNvSpPr>
            <a:spLocks noChangeArrowheads="1"/>
          </p:cNvSpPr>
          <p:nvPr/>
        </p:nvSpPr>
        <p:spPr bwMode="auto">
          <a:xfrm>
            <a:off x="4027488" y="3352800"/>
            <a:ext cx="2967037" cy="365125"/>
          </a:xfrm>
          <a:prstGeom prst="wedgeRoundRectCallout">
            <a:avLst>
              <a:gd name="adj1" fmla="val -59042"/>
              <a:gd name="adj2" fmla="val -45236"/>
              <a:gd name="adj3" fmla="val 16667"/>
            </a:avLst>
          </a:prstGeom>
          <a:solidFill>
            <a:srgbClr val="FFCC00">
              <a:alpha val="50195"/>
            </a:srgbClr>
          </a:solidFill>
          <a:ln w="25400">
            <a:solidFill>
              <a:srgbClr val="FFCC00"/>
            </a:solidFill>
            <a:prstDash val="sysDot"/>
            <a:miter lim="800000"/>
            <a:headEnd/>
            <a:tailEnd/>
          </a:ln>
        </p:spPr>
        <p:txBody>
          <a:bodyPr anchor="ctr"/>
          <a:lstStyle/>
          <a:p>
            <a:pPr algn="ctr" eaLnBrk="0" hangingPunct="0"/>
            <a:r>
              <a:rPr lang="de-DE" sz="1400">
                <a:solidFill>
                  <a:srgbClr val="000000"/>
                </a:solidFill>
                <a:latin typeface="Calibri" pitchFamily="34" charset="0"/>
                <a:sym typeface="Times" pitchFamily="18" charset="0"/>
              </a:rPr>
              <a:t>I like trying out new beverages</a:t>
            </a:r>
            <a:endParaRPr lang="pl-PL" sz="1400">
              <a:solidFill>
                <a:srgbClr val="000000"/>
              </a:solidFill>
              <a:latin typeface="Calibri" pitchFamily="34" charset="0"/>
              <a:sym typeface="Times" pitchFamily="18" charset="0"/>
            </a:endParaRPr>
          </a:p>
        </p:txBody>
      </p:sp>
      <p:sp>
        <p:nvSpPr>
          <p:cNvPr id="25616" name="AutoShape 39"/>
          <p:cNvSpPr>
            <a:spLocks noChangeArrowheads="1"/>
          </p:cNvSpPr>
          <p:nvPr/>
        </p:nvSpPr>
        <p:spPr bwMode="auto">
          <a:xfrm>
            <a:off x="4103688" y="3810000"/>
            <a:ext cx="2906712" cy="423863"/>
          </a:xfrm>
          <a:prstGeom prst="wedgeRoundRectCallout">
            <a:avLst>
              <a:gd name="adj1" fmla="val -62903"/>
              <a:gd name="adj2" fmla="val -38366"/>
              <a:gd name="adj3" fmla="val 16667"/>
            </a:avLst>
          </a:prstGeom>
          <a:solidFill>
            <a:srgbClr val="FFCC00">
              <a:alpha val="50195"/>
            </a:srgbClr>
          </a:solidFill>
          <a:ln w="25400">
            <a:solidFill>
              <a:srgbClr val="FFCC00"/>
            </a:solidFill>
            <a:prstDash val="sysDot"/>
            <a:miter lim="800000"/>
            <a:headEnd/>
            <a:tailEnd/>
          </a:ln>
        </p:spPr>
        <p:txBody>
          <a:bodyPr anchor="ctr"/>
          <a:lstStyle/>
          <a:p>
            <a:pPr algn="ctr" eaLnBrk="0" hangingPunct="0"/>
            <a:r>
              <a:rPr lang="pl-PL" sz="1400">
                <a:solidFill>
                  <a:srgbClr val="000000"/>
                </a:solidFill>
                <a:latin typeface="Calibri" pitchFamily="34" charset="0"/>
                <a:sym typeface="Times" pitchFamily="18" charset="0"/>
              </a:rPr>
              <a:t>W</a:t>
            </a:r>
            <a:r>
              <a:rPr lang="de-DE" sz="1400">
                <a:solidFill>
                  <a:srgbClr val="000000"/>
                </a:solidFill>
                <a:latin typeface="Calibri" pitchFamily="34" charset="0"/>
                <a:sym typeface="Times" pitchFamily="18" charset="0"/>
              </a:rPr>
              <a:t>hen I get to like a brand I remain loyal</a:t>
            </a:r>
            <a:endParaRPr lang="pl-PL" sz="1400">
              <a:solidFill>
                <a:srgbClr val="000000"/>
              </a:solidFill>
              <a:latin typeface="Calibri" pitchFamily="34" charset="0"/>
              <a:sym typeface="Times" pitchFamily="18" charset="0"/>
            </a:endParaRPr>
          </a:p>
        </p:txBody>
      </p:sp>
      <p:sp>
        <p:nvSpPr>
          <p:cNvPr id="25617" name="Rectangle 47"/>
          <p:cNvSpPr>
            <a:spLocks noChangeArrowheads="1"/>
          </p:cNvSpPr>
          <p:nvPr/>
        </p:nvSpPr>
        <p:spPr bwMode="auto">
          <a:xfrm>
            <a:off x="4095750" y="4343400"/>
            <a:ext cx="2903538" cy="990600"/>
          </a:xfrm>
          <a:prstGeom prst="rect">
            <a:avLst/>
          </a:prstGeom>
          <a:solidFill>
            <a:srgbClr val="FFCC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lgn="ctr" eaLnBrk="0" hangingPunct="0">
              <a:lnSpc>
                <a:spcPct val="60000"/>
              </a:lnSpc>
              <a:spcBef>
                <a:spcPct val="50000"/>
              </a:spcBef>
              <a:buSzPct val="100000"/>
            </a:pPr>
            <a:r>
              <a:rPr lang="en-GB" sz="1400" b="1">
                <a:solidFill>
                  <a:srgbClr val="000000"/>
                </a:solidFill>
                <a:latin typeface="Calibri" pitchFamily="34" charset="0"/>
              </a:rPr>
              <a:t>25-45 yo</a:t>
            </a:r>
          </a:p>
          <a:p>
            <a:pPr algn="ctr" eaLnBrk="0" hangingPunct="0">
              <a:lnSpc>
                <a:spcPct val="60000"/>
              </a:lnSpc>
              <a:spcBef>
                <a:spcPct val="50000"/>
              </a:spcBef>
              <a:buSzPct val="100000"/>
            </a:pPr>
            <a:r>
              <a:rPr lang="en-GB" sz="1400" b="1">
                <a:solidFill>
                  <a:srgbClr val="000000"/>
                </a:solidFill>
                <a:latin typeface="Calibri" pitchFamily="34" charset="0"/>
              </a:rPr>
              <a:t>Heavy tea drinkers</a:t>
            </a:r>
          </a:p>
          <a:p>
            <a:pPr algn="ctr" eaLnBrk="0" hangingPunct="0">
              <a:lnSpc>
                <a:spcPct val="60000"/>
              </a:lnSpc>
              <a:spcBef>
                <a:spcPct val="50000"/>
              </a:spcBef>
              <a:buSzPct val="100000"/>
            </a:pPr>
            <a:r>
              <a:rPr lang="en-GB" sz="1400" b="1">
                <a:solidFill>
                  <a:srgbClr val="000000"/>
                </a:solidFill>
                <a:latin typeface="Calibri" pitchFamily="34" charset="0"/>
              </a:rPr>
              <a:t>Everyday perception</a:t>
            </a:r>
          </a:p>
          <a:p>
            <a:pPr algn="ctr" eaLnBrk="0" hangingPunct="0">
              <a:lnSpc>
                <a:spcPct val="60000"/>
              </a:lnSpc>
              <a:spcBef>
                <a:spcPct val="50000"/>
              </a:spcBef>
              <a:buSzPct val="100000"/>
            </a:pPr>
            <a:r>
              <a:rPr lang="en-GB" sz="1400" b="1">
                <a:solidFill>
                  <a:srgbClr val="000000"/>
                </a:solidFill>
                <a:latin typeface="Calibri" pitchFamily="34" charset="0"/>
              </a:rPr>
              <a:t>Want something different from Tea</a:t>
            </a:r>
          </a:p>
        </p:txBody>
      </p:sp>
      <p:sp>
        <p:nvSpPr>
          <p:cNvPr id="25618" name="Rectangle 46"/>
          <p:cNvSpPr>
            <a:spLocks noChangeArrowheads="1"/>
          </p:cNvSpPr>
          <p:nvPr/>
        </p:nvSpPr>
        <p:spPr bwMode="auto">
          <a:xfrm>
            <a:off x="152400" y="4343400"/>
            <a:ext cx="2819400" cy="990600"/>
          </a:xfrm>
          <a:prstGeom prst="rect">
            <a:avLst/>
          </a:prstGeom>
          <a:solidFill>
            <a:srgbClr val="FFCC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lgn="ctr" eaLnBrk="0" hangingPunct="0">
              <a:lnSpc>
                <a:spcPct val="60000"/>
              </a:lnSpc>
              <a:spcBef>
                <a:spcPct val="50000"/>
              </a:spcBef>
              <a:buSzPct val="100000"/>
            </a:pPr>
            <a:r>
              <a:rPr lang="en-GB" sz="1400" b="1">
                <a:solidFill>
                  <a:srgbClr val="000000"/>
                </a:solidFill>
                <a:latin typeface="Calibri" pitchFamily="34" charset="0"/>
              </a:rPr>
              <a:t>18-45 yo</a:t>
            </a:r>
          </a:p>
          <a:p>
            <a:pPr algn="ctr" eaLnBrk="0" hangingPunct="0">
              <a:lnSpc>
                <a:spcPct val="60000"/>
              </a:lnSpc>
              <a:spcBef>
                <a:spcPct val="50000"/>
              </a:spcBef>
              <a:buSzPct val="100000"/>
            </a:pPr>
            <a:r>
              <a:rPr lang="en-GB" sz="1400" b="1">
                <a:solidFill>
                  <a:srgbClr val="000000"/>
                </a:solidFill>
                <a:latin typeface="Calibri" pitchFamily="34" charset="0"/>
              </a:rPr>
              <a:t>Healthy pleasure drinkers</a:t>
            </a:r>
          </a:p>
          <a:p>
            <a:pPr algn="ctr" eaLnBrk="0" hangingPunct="0">
              <a:lnSpc>
                <a:spcPct val="60000"/>
              </a:lnSpc>
              <a:spcBef>
                <a:spcPct val="50000"/>
              </a:spcBef>
              <a:buSzPct val="100000"/>
            </a:pPr>
            <a:r>
              <a:rPr lang="en-GB" sz="1400" b="1">
                <a:solidFill>
                  <a:srgbClr val="000000"/>
                </a:solidFill>
                <a:latin typeface="Calibri" pitchFamily="34" charset="0"/>
              </a:rPr>
              <a:t>Tea = Pleasure</a:t>
            </a:r>
          </a:p>
          <a:p>
            <a:pPr algn="ctr" eaLnBrk="0" hangingPunct="0">
              <a:lnSpc>
                <a:spcPct val="60000"/>
              </a:lnSpc>
              <a:spcBef>
                <a:spcPct val="50000"/>
              </a:spcBef>
              <a:buSzPct val="100000"/>
            </a:pPr>
            <a:r>
              <a:rPr lang="en-GB" sz="1400" b="1">
                <a:solidFill>
                  <a:srgbClr val="000000"/>
                </a:solidFill>
                <a:latin typeface="Calibri" pitchFamily="34" charset="0"/>
              </a:rPr>
              <a:t>But volatile with brands</a:t>
            </a:r>
          </a:p>
        </p:txBody>
      </p:sp>
      <p:sp>
        <p:nvSpPr>
          <p:cNvPr id="25619" name="Text Box 45"/>
          <p:cNvSpPr txBox="1">
            <a:spLocks noChangeArrowheads="1"/>
          </p:cNvSpPr>
          <p:nvPr/>
        </p:nvSpPr>
        <p:spPr bwMode="auto">
          <a:xfrm>
            <a:off x="1600200" y="5410200"/>
            <a:ext cx="5410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buSzPct val="100000"/>
            </a:pPr>
            <a:r>
              <a:rPr lang="de-DE" sz="1000">
                <a:solidFill>
                  <a:srgbClr val="000000"/>
                </a:solidFill>
                <a:latin typeface="Calibri" pitchFamily="34" charset="0"/>
                <a:sym typeface="Times" pitchFamily="18" charset="0"/>
              </a:rPr>
              <a:t>Source of the verbatims : PL TGI 2007/2008, GB TGI 2007 and own research (survey: Poland, Russia, Ireland, Germany - TEQUILA\ Agencies)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JC target description in global</a:t>
            </a:r>
            <a:endParaRPr lang="en-US" b="1" smtClean="0"/>
          </a:p>
        </p:txBody>
      </p:sp>
      <p:graphicFrame>
        <p:nvGraphicFramePr>
          <p:cNvPr id="4" name="Group 52"/>
          <p:cNvGraphicFramePr>
            <a:graphicFrameLocks noGrp="1"/>
          </p:cNvGraphicFramePr>
          <p:nvPr>
            <p:ph idx="1"/>
          </p:nvPr>
        </p:nvGraphicFramePr>
        <p:xfrm>
          <a:off x="228600" y="1476375"/>
          <a:ext cx="6781800" cy="3781425"/>
        </p:xfrm>
        <a:graphic>
          <a:graphicData uri="http://schemas.openxmlformats.org/drawingml/2006/table">
            <a:tbl>
              <a:tblPr/>
              <a:tblGrid>
                <a:gridCol w="1322565"/>
                <a:gridCol w="1325814"/>
                <a:gridCol w="4133421"/>
              </a:tblGrid>
              <a:tr h="1158279">
                <a:tc rowSpan="3">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de-DE" sz="1600" b="1" i="0" u="none" strike="noStrike" cap="none" normalizeH="0" baseline="0" dirty="0" smtClean="0">
                          <a:ln>
                            <a:noFill/>
                          </a:ln>
                          <a:solidFill>
                            <a:srgbClr val="000000"/>
                          </a:solidFill>
                          <a:effectLst/>
                          <a:latin typeface="Arial" pitchFamily="34" charset="0"/>
                          <a:sym typeface="Times" pitchFamily="18" charset="0"/>
                        </a:rPr>
                        <a:t>Target</a:t>
                      </a:r>
                    </a:p>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de-DE" sz="1600" b="1" i="0" u="none" strike="noStrike" cap="none" normalizeH="0" baseline="0" dirty="0" smtClean="0">
                          <a:ln>
                            <a:noFill/>
                          </a:ln>
                          <a:solidFill>
                            <a:srgbClr val="000000"/>
                          </a:solidFill>
                          <a:effectLst/>
                          <a:latin typeface="Arial" pitchFamily="34" charset="0"/>
                          <a:sym typeface="Times" pitchFamily="18" charset="0"/>
                        </a:rPr>
                        <a:t>Audience</a:t>
                      </a:r>
                    </a:p>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de-DE" sz="1600" b="1" i="0" u="none" strike="noStrike" cap="none" normalizeH="0" baseline="0" dirty="0" smtClean="0">
                          <a:ln>
                            <a:noFill/>
                          </a:ln>
                          <a:solidFill>
                            <a:srgbClr val="000000"/>
                          </a:solidFill>
                          <a:effectLst/>
                          <a:latin typeface="Arial" pitchFamily="34" charset="0"/>
                          <a:sym typeface="Times" pitchFamily="18" charset="0"/>
                        </a:rPr>
                        <a:t>Description</a:t>
                      </a:r>
                    </a:p>
                  </a:txBody>
                  <a:tcPr marT="45722" marB="457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de-DE" sz="1400" b="0" i="0" u="none" strike="noStrike" cap="none" normalizeH="0" baseline="0" dirty="0" smtClean="0">
                          <a:ln>
                            <a:noFill/>
                          </a:ln>
                          <a:solidFill>
                            <a:srgbClr val="000000"/>
                          </a:solidFill>
                          <a:effectLst/>
                          <a:latin typeface="Arial" pitchFamily="34" charset="0"/>
                          <a:sym typeface="Times" pitchFamily="18" charset="0"/>
                        </a:rPr>
                        <a:t>Summary</a:t>
                      </a:r>
                    </a:p>
                  </a:txBody>
                  <a:tcPr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de-DE" sz="1400" b="0" i="0" u="none" strike="noStrike" cap="none" normalizeH="0" baseline="0" smtClean="0">
                          <a:ln>
                            <a:noFill/>
                          </a:ln>
                          <a:solidFill>
                            <a:srgbClr val="000000"/>
                          </a:solidFill>
                          <a:effectLst/>
                          <a:latin typeface="Arial" pitchFamily="34" charset="0"/>
                          <a:sym typeface="Times" pitchFamily="18" charset="0"/>
                        </a:rPr>
                        <a:t>The group is very wide demographically. To find one communication to suit such a broad group, we must focus on psychographic traits differentiating our consumers from the general population</a:t>
                      </a:r>
                    </a:p>
                  </a:txBody>
                  <a:tcPr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22193">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en-US" sz="1400" b="0" i="0" u="none" strike="noStrike" cap="none" normalizeH="0" baseline="0" smtClean="0">
                          <a:ln>
                            <a:noFill/>
                          </a:ln>
                          <a:solidFill>
                            <a:srgbClr val="000000"/>
                          </a:solidFill>
                          <a:effectLst/>
                          <a:latin typeface="Arial" pitchFamily="34" charset="0"/>
                          <a:sym typeface="Times" pitchFamily="18" charset="0"/>
                        </a:rPr>
                        <a:t>Psycho-          graphic</a:t>
                      </a:r>
                      <a:r>
                        <a:rPr kumimoji="0" lang="pl-PL" sz="1400" b="0" i="0" u="none" strike="noStrike" cap="none" normalizeH="0" baseline="0" smtClean="0">
                          <a:ln>
                            <a:noFill/>
                          </a:ln>
                          <a:solidFill>
                            <a:srgbClr val="000000"/>
                          </a:solidFill>
                          <a:effectLst/>
                          <a:latin typeface="Arial" pitchFamily="34" charset="0"/>
                          <a:sym typeface="Times" pitchFamily="18" charset="0"/>
                        </a:rPr>
                        <a:t>s </a:t>
                      </a:r>
                      <a:endParaRPr kumimoji="0" lang="de-DE" sz="1400" b="0" i="0" u="none" strike="noStrike" cap="none" normalizeH="0" baseline="0" smtClean="0">
                        <a:ln>
                          <a:noFill/>
                        </a:ln>
                        <a:solidFill>
                          <a:srgbClr val="000000"/>
                        </a:solidFill>
                        <a:effectLst/>
                        <a:latin typeface="Arial" pitchFamily="34" charset="0"/>
                        <a:sym typeface="Times" pitchFamily="18" charset="0"/>
                      </a:endParaRPr>
                    </a:p>
                  </a:txBody>
                  <a:tcPr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de-DE" sz="1400" b="0" i="0" u="none" strike="noStrike" cap="none" normalizeH="0" baseline="0" smtClean="0">
                          <a:ln>
                            <a:noFill/>
                          </a:ln>
                          <a:solidFill>
                            <a:srgbClr val="000000"/>
                          </a:solidFill>
                          <a:effectLst/>
                          <a:latin typeface="Arial" pitchFamily="34" charset="0"/>
                          <a:sym typeface="Times" pitchFamily="18" charset="0"/>
                        </a:rPr>
                        <a:t>Curious &amp; up-to-date, enthusiastic about the richness of the world, eager to meet new people, discover new places </a:t>
                      </a:r>
                    </a:p>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de-DE" sz="1400" b="0" i="0" u="none" strike="noStrike" cap="none" normalizeH="0" baseline="0" smtClean="0">
                          <a:ln>
                            <a:noFill/>
                          </a:ln>
                          <a:solidFill>
                            <a:srgbClr val="000000"/>
                          </a:solidFill>
                          <a:effectLst/>
                          <a:latin typeface="Arial" pitchFamily="34" charset="0"/>
                          <a:sym typeface="Times" pitchFamily="18" charset="0"/>
                        </a:rPr>
                        <a:t>Joyful and slightly fanciful, they want to enrich their life with intense moments and indulge themselves.</a:t>
                      </a:r>
                    </a:p>
                  </a:txBody>
                  <a:tcPr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00953">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de-DE" sz="1400" b="0" i="0" u="none" strike="noStrike" cap="none" normalizeH="0" baseline="0" dirty="0" smtClean="0">
                          <a:ln>
                            <a:noFill/>
                          </a:ln>
                          <a:solidFill>
                            <a:srgbClr val="000000"/>
                          </a:solidFill>
                          <a:effectLst/>
                          <a:latin typeface="Arial" pitchFamily="34" charset="0"/>
                          <a:sym typeface="Times" pitchFamily="18" charset="0"/>
                        </a:rPr>
                        <a:t>Socio-</a:t>
                      </a:r>
                    </a:p>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de-DE" sz="1400" b="0" i="0" u="none" strike="noStrike" cap="none" normalizeH="0" baseline="0" dirty="0" smtClean="0">
                          <a:ln>
                            <a:noFill/>
                          </a:ln>
                          <a:solidFill>
                            <a:srgbClr val="000000"/>
                          </a:solidFill>
                          <a:effectLst/>
                          <a:latin typeface="Arial" pitchFamily="34" charset="0"/>
                          <a:sym typeface="Times" pitchFamily="18" charset="0"/>
                        </a:rPr>
                        <a:t>demographics</a:t>
                      </a:r>
                    </a:p>
                  </a:txBody>
                  <a:tcPr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de-DE" sz="1400" b="0" i="0" u="none" strike="noStrike" cap="none" normalizeH="0" baseline="0" dirty="0" smtClean="0">
                          <a:ln>
                            <a:noFill/>
                          </a:ln>
                          <a:solidFill>
                            <a:srgbClr val="000000"/>
                          </a:solidFill>
                          <a:effectLst/>
                          <a:latin typeface="Arial" pitchFamily="34" charset="0"/>
                          <a:sym typeface="Times" pitchFamily="18" charset="0"/>
                        </a:rPr>
                        <a:t>Western Europe: 18-45 yo, healthy pleasure drinkers, tea = pleasure, but volatile with brands</a:t>
                      </a:r>
                    </a:p>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de-DE" sz="1400" b="0" i="0" u="none" strike="noStrike" cap="none" normalizeH="0" baseline="0" dirty="0" smtClean="0">
                          <a:ln>
                            <a:noFill/>
                          </a:ln>
                          <a:solidFill>
                            <a:srgbClr val="000000"/>
                          </a:solidFill>
                          <a:effectLst/>
                          <a:latin typeface="Arial" pitchFamily="34" charset="0"/>
                          <a:sym typeface="Times" pitchFamily="18" charset="0"/>
                        </a:rPr>
                        <a:t>Eastern Europe: 25-45 yo, heavy tea drinkers, everyday perception, want something different from tea</a:t>
                      </a:r>
                    </a:p>
                  </a:txBody>
                  <a:tcPr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The Insight</a:t>
            </a:r>
            <a:endParaRPr lang="en-US" b="1" smtClean="0"/>
          </a:p>
        </p:txBody>
      </p:sp>
      <p:sp>
        <p:nvSpPr>
          <p:cNvPr id="27652" name="Content Placeholder 2"/>
          <p:cNvSpPr>
            <a:spLocks noGrp="1"/>
          </p:cNvSpPr>
          <p:nvPr>
            <p:ph idx="1"/>
          </p:nvPr>
        </p:nvSpPr>
        <p:spPr bwMode="auto">
          <a:xfrm>
            <a:off x="-457200" y="1447800"/>
            <a:ext cx="8229600" cy="1066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eaLnBrk="1" hangingPunct="1">
              <a:lnSpc>
                <a:spcPct val="80000"/>
              </a:lnSpc>
              <a:buFont typeface="Arial" pitchFamily="34" charset="0"/>
              <a:buBlip>
                <a:blip r:embed="rId3"/>
              </a:buBlip>
            </a:pPr>
            <a:r>
              <a:rPr lang="en-US" smtClean="0"/>
              <a:t>There are moments in life when I </a:t>
            </a:r>
            <a:r>
              <a:rPr lang="en-US" u="sng" smtClean="0"/>
              <a:t>decide</a:t>
            </a:r>
            <a:r>
              <a:rPr lang="en-US" smtClean="0"/>
              <a:t> to let go and enjoy it.</a:t>
            </a:r>
          </a:p>
        </p:txBody>
      </p:sp>
      <p:pic>
        <p:nvPicPr>
          <p:cNvPr id="27653" name="Picture 6" descr="42-187370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3810000"/>
            <a:ext cx="1449388" cy="96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7" descr="42-201991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7600" y="3048000"/>
            <a:ext cx="1385888" cy="207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8" descr="42-155254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7000" y="2895600"/>
            <a:ext cx="1185863" cy="178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Picture 9" descr="42-1553848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91200" y="2895600"/>
            <a:ext cx="1300163" cy="195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7" name="Picture 10" descr="42-1660419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 y="2590800"/>
            <a:ext cx="1155700"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8" name="Picture 11" descr="42-1713035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11613" y="1752600"/>
            <a:ext cx="1931987"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9" name="Picture 12" descr="42-1758039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6800" y="1752600"/>
            <a:ext cx="15224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0" name="Picture 13" descr="42-1775760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2000" y="3810000"/>
            <a:ext cx="1257300"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1" name="Picture 14" descr="42-186055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81400" y="4648200"/>
            <a:ext cx="1449388" cy="96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2" name="Picture 15" descr="42-1873700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602288" y="4724400"/>
            <a:ext cx="148431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3" name="Picture 16" descr="42-1898438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28800" y="2743200"/>
            <a:ext cx="839788"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4" name="Picture 17" descr="42-1976468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514600" y="1752600"/>
            <a:ext cx="15589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5" name="Picture 18" descr="AAFA00102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81200" y="3733800"/>
            <a:ext cx="758825"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6" name="Picture 19" descr="AX07755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514600" y="4495800"/>
            <a:ext cx="11160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7" name="Picture 20" descr="CN0003549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946775" y="1828800"/>
            <a:ext cx="1139825"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8" name="Picture 21" descr="42-1542308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600200" y="4648200"/>
            <a:ext cx="92392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9" name="Picture 22" descr="CB024520"/>
          <p:cNvPicPr>
            <a:picLocks noChangeAspect="1" noChangeArrowheads="1"/>
          </p:cNvPicPr>
          <p:nvPr/>
        </p:nvPicPr>
        <p:blipFill>
          <a:blip r:embed="rId20">
            <a:extLst>
              <a:ext uri="{28A0092B-C50C-407E-A947-70E740481C1C}">
                <a14:useLocalDpi xmlns:a14="http://schemas.microsoft.com/office/drawing/2010/main" val="0"/>
              </a:ext>
            </a:extLst>
          </a:blip>
          <a:srcRect r="9119"/>
          <a:stretch>
            <a:fillRect/>
          </a:stretch>
        </p:blipFill>
        <p:spPr bwMode="auto">
          <a:xfrm>
            <a:off x="4968875" y="2927350"/>
            <a:ext cx="1143000" cy="96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70" name="Picture 23" descr="42-17022976"/>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029200" y="4724400"/>
            <a:ext cx="60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TextBox 2"/>
          <p:cNvSpPr txBox="1">
            <a:spLocks noChangeArrowheads="1"/>
          </p:cNvSpPr>
          <p:nvPr/>
        </p:nvSpPr>
        <p:spPr bwMode="auto">
          <a:xfrm>
            <a:off x="1143000" y="2895600"/>
            <a:ext cx="7543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 What makes James Cook a priority?</a:t>
            </a:r>
          </a:p>
          <a:p>
            <a:pPr algn="ctr" eaLnBrk="1" hangingPunct="1"/>
            <a:r>
              <a:rPr lang="fr-FR" sz="3200" b="1">
                <a:solidFill>
                  <a:srgbClr val="C00000"/>
                </a:solidFill>
                <a:latin typeface="Calibri" pitchFamily="34" charset="0"/>
              </a:rPr>
              <a:t>- Concept-</a:t>
            </a:r>
            <a:endParaRPr lang="fr-FR" sz="3200" b="1">
              <a:solidFill>
                <a:srgbClr val="C00000"/>
              </a:solidFill>
              <a:latin typeface="Century Gothic" pitchFamily="34" charset="0"/>
            </a:endParaRPr>
          </a:p>
          <a:p>
            <a:pPr algn="ctr" eaLnBrk="1" hangingPunct="1"/>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itle 1"/>
          <p:cNvSpPr>
            <a:spLocks noGrp="1"/>
          </p:cNvSpPr>
          <p:nvPr>
            <p:ph type="ctrTitle"/>
          </p:nvPr>
        </p:nvSpPr>
        <p:spPr bwMode="auto">
          <a:xfrm>
            <a:off x="609600" y="381000"/>
            <a:ext cx="7772400" cy="1470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sz="2200" b="1" smtClean="0">
                <a:latin typeface="Arial" pitchFamily="34" charset="0"/>
                <a:cs typeface="Arial" pitchFamily="34" charset="0"/>
              </a:rPr>
              <a:t>James Cook Mood Video</a:t>
            </a:r>
            <a:endParaRPr lang="en-US" sz="2200" b="1"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James Cook Concept</a:t>
            </a:r>
            <a:endParaRPr lang="en-US" b="1" smtClean="0"/>
          </a:p>
        </p:txBody>
      </p:sp>
      <p:sp>
        <p:nvSpPr>
          <p:cNvPr id="30724" name="Content Placeholder 4"/>
          <p:cNvSpPr>
            <a:spLocks noGrp="1"/>
          </p:cNvSpPr>
          <p:nvPr>
            <p:ph idx="1"/>
          </p:nvPr>
        </p:nvSpPr>
        <p:spPr bwMode="auto">
          <a:xfrm>
            <a:off x="457200" y="1600200"/>
            <a:ext cx="6400800" cy="2971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90000"/>
              </a:lnSpc>
              <a:buFont typeface="Arial" pitchFamily="34" charset="0"/>
              <a:buNone/>
            </a:pPr>
            <a:r>
              <a:rPr lang="en-GB" altLang="zh-TW" b="1" smtClean="0"/>
              <a:t>DRINK BETTER, LIVE BETTER ! </a:t>
            </a:r>
          </a:p>
          <a:p>
            <a:pPr eaLnBrk="1" hangingPunct="1">
              <a:lnSpc>
                <a:spcPct val="90000"/>
              </a:lnSpc>
              <a:buFont typeface="Arial" pitchFamily="34" charset="0"/>
              <a:buNone/>
            </a:pPr>
            <a:endParaRPr lang="en-GB" altLang="zh-TW" sz="1200" b="1" smtClean="0"/>
          </a:p>
          <a:p>
            <a:pPr eaLnBrk="1" hangingPunct="1">
              <a:lnSpc>
                <a:spcPct val="90000"/>
              </a:lnSpc>
              <a:buFont typeface="Arial" pitchFamily="34" charset="0"/>
              <a:buBlip>
                <a:blip r:embed="rId3"/>
              </a:buBlip>
            </a:pPr>
            <a:r>
              <a:rPr lang="en-GB" altLang="zh-TW" b="1" smtClean="0"/>
              <a:t>Make Lipton the most pleasurable tea brand offering a truly rich/magical tea drinking experience.</a:t>
            </a:r>
          </a:p>
          <a:p>
            <a:pPr eaLnBrk="1" hangingPunct="1">
              <a:lnSpc>
                <a:spcPct val="90000"/>
              </a:lnSpc>
              <a:buFont typeface="Arial" pitchFamily="34" charset="0"/>
              <a:buNone/>
            </a:pPr>
            <a:endParaRPr lang="en-GB" altLang="zh-TW" sz="1000" b="1" smtClean="0"/>
          </a:p>
          <a:p>
            <a:pPr lvl="1" eaLnBrk="1" hangingPunct="1">
              <a:lnSpc>
                <a:spcPct val="90000"/>
              </a:lnSpc>
              <a:buFont typeface="Arial" pitchFamily="34" charset="0"/>
              <a:buBlip>
                <a:blip r:embed="rId4"/>
              </a:buBlip>
            </a:pPr>
            <a:r>
              <a:rPr lang="en-GB" sz="1400" smtClean="0"/>
              <a:t>New appealing designs</a:t>
            </a:r>
          </a:p>
          <a:p>
            <a:pPr lvl="1" eaLnBrk="1" hangingPunct="1">
              <a:lnSpc>
                <a:spcPct val="90000"/>
              </a:lnSpc>
              <a:buFont typeface="Arial" pitchFamily="34" charset="0"/>
              <a:buBlip>
                <a:blip r:embed="rId4"/>
              </a:buBlip>
            </a:pPr>
            <a:endParaRPr lang="en-GB" sz="1400" smtClean="0"/>
          </a:p>
          <a:p>
            <a:pPr lvl="1" eaLnBrk="1" hangingPunct="1">
              <a:lnSpc>
                <a:spcPct val="90000"/>
              </a:lnSpc>
              <a:buFont typeface="Arial" pitchFamily="34" charset="0"/>
              <a:buBlip>
                <a:blip r:embed="rId4"/>
              </a:buBlip>
            </a:pPr>
            <a:r>
              <a:rPr lang="en-GB" sz="1400" smtClean="0"/>
              <a:t>New range of intense and luscious herbals with fruits</a:t>
            </a:r>
          </a:p>
          <a:p>
            <a:pPr lvl="1" eaLnBrk="1" hangingPunct="1">
              <a:lnSpc>
                <a:spcPct val="90000"/>
              </a:lnSpc>
              <a:buFont typeface="Arial" pitchFamily="34" charset="0"/>
              <a:buBlip>
                <a:blip r:embed="rId4"/>
              </a:buBlip>
            </a:pPr>
            <a:endParaRPr lang="en-GB" sz="1400" smtClean="0"/>
          </a:p>
          <a:p>
            <a:pPr lvl="1" eaLnBrk="1" hangingPunct="1">
              <a:lnSpc>
                <a:spcPct val="90000"/>
              </a:lnSpc>
              <a:buFont typeface="Arial" pitchFamily="34" charset="0"/>
              <a:buBlip>
                <a:blip r:embed="rId4"/>
              </a:buBlip>
            </a:pPr>
            <a:r>
              <a:rPr lang="en-GB" sz="1400" smtClean="0"/>
              <a:t>New travel range : multi-sensorial experiences from faraway places</a:t>
            </a:r>
            <a:endParaRPr lang="en-US" sz="1400" smtClean="0"/>
          </a:p>
          <a:p>
            <a:pPr eaLnBrk="1" hangingPunct="1"/>
            <a:endParaRPr lang="en-US" smtClean="0"/>
          </a:p>
        </p:txBody>
      </p:sp>
      <p:pic>
        <p:nvPicPr>
          <p:cNvPr id="30725" name="Picture 7" descr="76548486"/>
          <p:cNvPicPr>
            <a:picLocks noChangeAspect="1" noChangeArrowheads="1"/>
          </p:cNvPicPr>
          <p:nvPr/>
        </p:nvPicPr>
        <p:blipFill>
          <a:blip r:embed="rId5">
            <a:extLst>
              <a:ext uri="{28A0092B-C50C-407E-A947-70E740481C1C}">
                <a14:useLocalDpi xmlns:a14="http://schemas.microsoft.com/office/drawing/2010/main" val="0"/>
              </a:ext>
            </a:extLst>
          </a:blip>
          <a:srcRect t="5171" b="6743"/>
          <a:stretch>
            <a:fillRect/>
          </a:stretch>
        </p:blipFill>
        <p:spPr bwMode="auto">
          <a:xfrm>
            <a:off x="5862638" y="4191000"/>
            <a:ext cx="995362"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8" descr="200284857-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43400" y="4191000"/>
            <a:ext cx="1423988" cy="130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9" descr="sb10067857d-00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19400" y="4191000"/>
            <a:ext cx="1473200"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8" name="Picture 12" descr="chinese tea4"/>
          <p:cNvPicPr>
            <a:picLocks noChangeAspect="1" noChangeArrowheads="1"/>
          </p:cNvPicPr>
          <p:nvPr/>
        </p:nvPicPr>
        <p:blipFill>
          <a:blip r:embed="rId8">
            <a:extLst>
              <a:ext uri="{28A0092B-C50C-407E-A947-70E740481C1C}">
                <a14:useLocalDpi xmlns:a14="http://schemas.microsoft.com/office/drawing/2010/main" val="0"/>
              </a:ext>
            </a:extLst>
          </a:blip>
          <a:srcRect b="8226"/>
          <a:stretch>
            <a:fillRect/>
          </a:stretch>
        </p:blipFill>
        <p:spPr bwMode="auto">
          <a:xfrm>
            <a:off x="1143000" y="4191000"/>
            <a:ext cx="1531938" cy="128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itle 1"/>
          <p:cNvSpPr>
            <a:spLocks noGrp="1"/>
          </p:cNvSpPr>
          <p:nvPr>
            <p:ph type="title"/>
          </p:nvPr>
        </p:nvSpPr>
        <p:spPr bwMode="auto">
          <a:xfrm>
            <a:off x="228600" y="76200"/>
            <a:ext cx="82296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Lipton reinvents the world of </a:t>
            </a:r>
            <a:br>
              <a:rPr lang="fr-FR" b="1" smtClean="0"/>
            </a:br>
            <a:r>
              <a:rPr lang="fr-FR" b="1" smtClean="0"/>
              <a:t>infusions with a sensual concept</a:t>
            </a:r>
            <a:endParaRPr lang="en-US" b="1" smtClean="0"/>
          </a:p>
        </p:txBody>
      </p:sp>
      <p:sp>
        <p:nvSpPr>
          <p:cNvPr id="31748" name="Content Placeholder 4"/>
          <p:cNvSpPr>
            <a:spLocks noGrp="1"/>
          </p:cNvSpPr>
          <p:nvPr>
            <p:ph idx="1"/>
          </p:nvPr>
        </p:nvSpPr>
        <p:spPr bwMode="auto">
          <a:xfrm>
            <a:off x="533400" y="1219200"/>
            <a:ext cx="6629400" cy="1981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eaLnBrk="1" hangingPunct="1">
              <a:lnSpc>
                <a:spcPct val="90000"/>
              </a:lnSpc>
              <a:buFont typeface="Arial" pitchFamily="34" charset="0"/>
              <a:buNone/>
            </a:pPr>
            <a:endParaRPr lang="en-GB" altLang="zh-TW" b="1" smtClean="0"/>
          </a:p>
          <a:p>
            <a:pPr algn="ctr">
              <a:buFont typeface="Arial" pitchFamily="34" charset="0"/>
              <a:buBlip>
                <a:blip r:embed="rId3"/>
              </a:buBlip>
            </a:pPr>
            <a:r>
              <a:rPr lang="en-US" i="1" smtClean="0">
                <a:ea typeface="新細明體" pitchFamily="18" charset="-120"/>
              </a:rPr>
              <a:t>Discover Lipton’s irresistible new range of fruits infusions in Pyramid teabags to seduce and indulge your senses. </a:t>
            </a:r>
          </a:p>
          <a:p>
            <a:pPr algn="ctr">
              <a:buFont typeface="Arial" pitchFamily="34" charset="0"/>
              <a:buNone/>
            </a:pPr>
            <a:endParaRPr lang="en-US" i="1" smtClean="0">
              <a:ea typeface="新細明體" pitchFamily="18" charset="-120"/>
            </a:endParaRPr>
          </a:p>
          <a:p>
            <a:pPr algn="ctr">
              <a:buFont typeface="Arial" pitchFamily="34" charset="0"/>
              <a:buBlip>
                <a:blip r:embed="rId3"/>
              </a:buBlip>
            </a:pPr>
            <a:r>
              <a:rPr lang="en-US" i="1" smtClean="0">
                <a:ea typeface="新細明體" pitchFamily="18" charset="-120"/>
              </a:rPr>
              <a:t>100% natural, these luscious fruit cocktails made with big fruit pieces will deliver new in mouth sensations.		</a:t>
            </a:r>
            <a:endParaRPr lang="fr-FR" i="1" smtClean="0">
              <a:ea typeface="新細明體" pitchFamily="18" charset="-120"/>
            </a:endParaRPr>
          </a:p>
          <a:p>
            <a:pPr lvl="1" algn="ctr" eaLnBrk="1" hangingPunct="1">
              <a:lnSpc>
                <a:spcPct val="90000"/>
              </a:lnSpc>
              <a:buFont typeface="Arial" pitchFamily="34" charset="0"/>
              <a:buNone/>
            </a:pPr>
            <a:endParaRPr lang="en-US" sz="1800" smtClean="0">
              <a:ea typeface="新細明體" pitchFamily="18" charset="-120"/>
            </a:endParaRPr>
          </a:p>
        </p:txBody>
      </p:sp>
      <p:grpSp>
        <p:nvGrpSpPr>
          <p:cNvPr id="31749" name="Group 5"/>
          <p:cNvGrpSpPr>
            <a:grpSpLocks/>
          </p:cNvGrpSpPr>
          <p:nvPr/>
        </p:nvGrpSpPr>
        <p:grpSpPr bwMode="auto">
          <a:xfrm>
            <a:off x="1371600" y="3200400"/>
            <a:ext cx="5029200" cy="2573338"/>
            <a:chOff x="653" y="1933"/>
            <a:chExt cx="3996" cy="2041"/>
          </a:xfrm>
        </p:grpSpPr>
        <p:pic>
          <p:nvPicPr>
            <p:cNvPr id="31750" name="Picture 6" descr="pom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8" y="1933"/>
              <a:ext cx="907" cy="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7" descr="Fruit sensue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0" y="1933"/>
              <a:ext cx="1021" cy="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8" descr="200254501-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3" y="2985"/>
              <a:ext cx="1134" cy="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Picture 9" descr="743297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88" y="2977"/>
              <a:ext cx="861" cy="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Picture 10" descr="01"/>
            <p:cNvPicPr>
              <a:picLocks noChangeAspect="1" noChangeArrowheads="1"/>
            </p:cNvPicPr>
            <p:nvPr/>
          </p:nvPicPr>
          <p:blipFill>
            <a:blip r:embed="rId8">
              <a:extLst>
                <a:ext uri="{28A0092B-C50C-407E-A947-70E740481C1C}">
                  <a14:useLocalDpi xmlns:a14="http://schemas.microsoft.com/office/drawing/2010/main" val="0"/>
                </a:ext>
              </a:extLst>
            </a:blip>
            <a:srcRect l="7529" t="4990"/>
            <a:stretch>
              <a:fillRect/>
            </a:stretch>
          </p:blipFill>
          <p:spPr bwMode="auto">
            <a:xfrm>
              <a:off x="1610" y="3001"/>
              <a:ext cx="1044" cy="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Picture 11" descr="7694756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15" y="1933"/>
              <a:ext cx="1134" cy="1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6" name="Picture 12" descr="200531481-00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3" y="1933"/>
              <a:ext cx="953" cy="1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le 1"/>
          <p:cNvSpPr>
            <a:spLocks noGrp="1"/>
          </p:cNvSpPr>
          <p:nvPr>
            <p:ph type="title"/>
          </p:nvPr>
        </p:nvSpPr>
        <p:spPr bwMode="auto">
          <a:xfrm>
            <a:off x="381000" y="76200"/>
            <a:ext cx="82296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Lipton reinvents the world of travel</a:t>
            </a:r>
            <a:br>
              <a:rPr lang="fr-FR" b="1" smtClean="0"/>
            </a:br>
            <a:r>
              <a:rPr lang="fr-FR" b="1" smtClean="0"/>
              <a:t> teas with an innovative concept</a:t>
            </a:r>
            <a:endParaRPr lang="en-US" b="1" smtClean="0"/>
          </a:p>
        </p:txBody>
      </p:sp>
      <p:pic>
        <p:nvPicPr>
          <p:cNvPr id="32772" name="Picture 15" descr="maroccan us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600200"/>
            <a:ext cx="1676400"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16" descr="japonese te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600200"/>
            <a:ext cx="1979613"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17" descr="china wal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1600200"/>
            <a:ext cx="2232025" cy="167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5" name="TextBox 6"/>
          <p:cNvSpPr txBox="1">
            <a:spLocks noChangeArrowheads="1"/>
          </p:cNvSpPr>
          <p:nvPr/>
        </p:nvSpPr>
        <p:spPr bwMode="auto">
          <a:xfrm>
            <a:off x="685800" y="3429000"/>
            <a:ext cx="6172200" cy="251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lnSpc>
                <a:spcPct val="80000"/>
              </a:lnSpc>
              <a:buFontTx/>
              <a:buBlip>
                <a:blip r:embed="rId6"/>
              </a:buBlip>
            </a:pPr>
            <a:r>
              <a:rPr lang="en-US" sz="1600" i="1"/>
              <a:t> Discover </a:t>
            </a:r>
            <a:r>
              <a:rPr lang="en-US" sz="1600" b="1" i="1"/>
              <a:t>Lipton</a:t>
            </a:r>
            <a:r>
              <a:rPr lang="en-US" sz="1600" i="1"/>
              <a:t> </a:t>
            </a:r>
            <a:r>
              <a:rPr lang="en-US" sz="1600" b="1" i="1"/>
              <a:t>new range of Travel teas </a:t>
            </a:r>
            <a:r>
              <a:rPr lang="en-US" sz="1600" i="1"/>
              <a:t>to embrace ultimate experiences by immersing you into fascinating faraway cultures.</a:t>
            </a:r>
          </a:p>
          <a:p>
            <a:pPr algn="ctr" eaLnBrk="1" hangingPunct="1">
              <a:lnSpc>
                <a:spcPct val="80000"/>
              </a:lnSpc>
              <a:buFont typeface="Arial" pitchFamily="34" charset="0"/>
              <a:buChar char="•"/>
            </a:pPr>
            <a:endParaRPr lang="en-US" sz="1600" i="1"/>
          </a:p>
          <a:p>
            <a:pPr algn="ctr" eaLnBrk="1" hangingPunct="1">
              <a:lnSpc>
                <a:spcPct val="80000"/>
              </a:lnSpc>
              <a:buFontTx/>
              <a:buBlip>
                <a:blip r:embed="rId6"/>
              </a:buBlip>
            </a:pPr>
            <a:r>
              <a:rPr lang="en-US" sz="1600" i="1"/>
              <a:t> Explore unexpected places and unravel the mystery about how to prepare and drink your tea like a Japanese, an Indian or a Chinese. </a:t>
            </a:r>
          </a:p>
          <a:p>
            <a:pPr algn="ctr" eaLnBrk="1" hangingPunct="1">
              <a:lnSpc>
                <a:spcPct val="80000"/>
              </a:lnSpc>
            </a:pPr>
            <a:endParaRPr lang="en-US" sz="1600" i="1"/>
          </a:p>
          <a:p>
            <a:pPr algn="ctr" eaLnBrk="1" hangingPunct="1">
              <a:lnSpc>
                <a:spcPct val="80000"/>
              </a:lnSpc>
              <a:buFontTx/>
              <a:buBlip>
                <a:blip r:embed="rId6"/>
              </a:buBlip>
            </a:pPr>
            <a:r>
              <a:rPr lang="en-US" sz="1600" i="1"/>
              <a:t> Thanks to the Pyramid bags, all the genuineness and the quality of these exotic recipes have been captured to awake and surprise all your senses…</a:t>
            </a:r>
            <a:endParaRPr lang="fr-FR" sz="1600" i="1"/>
          </a:p>
          <a:p>
            <a:pPr algn="ctr" eaLnBrk="1" hangingPunct="1">
              <a:lnSpc>
                <a:spcPts val="1600"/>
              </a:lnSpc>
              <a:buFont typeface="Arial" pitchFamily="34" charset="0"/>
              <a:buChar char="•"/>
            </a:pPr>
            <a:endParaRPr lang="en-US" sz="1600" i="1">
              <a:solidFill>
                <a:srgbClr val="000000"/>
              </a:solidFill>
            </a:endParaRPr>
          </a:p>
          <a:p>
            <a:pPr eaLnBrk="1" hangingPunct="1">
              <a:buFont typeface="Arial" pitchFamily="34" charset="0"/>
              <a:buChar char="•"/>
            </a:pPr>
            <a:endParaRPr lang="en-US" sz="1600" i="1"/>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5" descr="what-do-you-want-to-achieve_lipton_JCook_des03_interior_master_slide.jp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Box 1"/>
          <p:cNvSpPr txBox="1">
            <a:spLocks noChangeArrowheads="1"/>
          </p:cNvSpPr>
          <p:nvPr/>
        </p:nvSpPr>
        <p:spPr bwMode="auto">
          <a:xfrm>
            <a:off x="2819400" y="381000"/>
            <a:ext cx="35052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FR" sz="2200" b="1"/>
              <a:t>James Cook Purpose  </a:t>
            </a:r>
            <a:endParaRPr lang="en-US" sz="2200" b="1"/>
          </a:p>
        </p:txBody>
      </p:sp>
      <p:sp>
        <p:nvSpPr>
          <p:cNvPr id="4" name="TextBox 3"/>
          <p:cNvSpPr txBox="1"/>
          <p:nvPr/>
        </p:nvSpPr>
        <p:spPr>
          <a:xfrm>
            <a:off x="838200" y="1295400"/>
            <a:ext cx="6324600" cy="4773613"/>
          </a:xfrm>
          <a:prstGeom prst="rect">
            <a:avLst/>
          </a:prstGeom>
          <a:noFill/>
        </p:spPr>
        <p:txBody>
          <a:bodyPr>
            <a:spAutoFit/>
          </a:bodyPr>
          <a:lstStyle/>
          <a:p>
            <a:pPr fontAlgn="auto">
              <a:spcBef>
                <a:spcPts val="0"/>
              </a:spcBef>
              <a:spcAft>
                <a:spcPts val="0"/>
              </a:spcAft>
              <a:buFontTx/>
              <a:buBlip>
                <a:blip r:embed="rId3"/>
              </a:buBlip>
              <a:defRPr/>
            </a:pPr>
            <a:r>
              <a:rPr lang="fr-FR" dirty="0"/>
              <a:t> James Cook </a:t>
            </a:r>
            <a:r>
              <a:rPr lang="fr-FR" dirty="0" err="1"/>
              <a:t>will</a:t>
            </a:r>
            <a:endParaRPr lang="fr-FR" dirty="0"/>
          </a:p>
          <a:p>
            <a:pPr marL="990600" lvl="1" indent="-533400">
              <a:lnSpc>
                <a:spcPct val="90000"/>
              </a:lnSpc>
              <a:buFontTx/>
              <a:buBlip>
                <a:blip r:embed="rId4"/>
              </a:buBlip>
              <a:defRPr/>
            </a:pPr>
            <a:r>
              <a:rPr lang="en-GB" sz="1600" u="sng" dirty="0"/>
              <a:t>Strengthen</a:t>
            </a:r>
            <a:r>
              <a:rPr lang="en-GB" sz="1600" dirty="0"/>
              <a:t> healthy pleasure portfolio </a:t>
            </a:r>
          </a:p>
          <a:p>
            <a:pPr marL="990600" lvl="1" indent="-533400">
              <a:lnSpc>
                <a:spcPct val="90000"/>
              </a:lnSpc>
              <a:buFontTx/>
              <a:buBlip>
                <a:blip r:embed="rId4"/>
              </a:buBlip>
              <a:defRPr/>
            </a:pPr>
            <a:r>
              <a:rPr lang="en-GB" sz="1600" u="sng" dirty="0"/>
              <a:t>Refresh </a:t>
            </a:r>
            <a:r>
              <a:rPr lang="en-GB" sz="1600" dirty="0"/>
              <a:t>all existing ranges with upgraded design (more natural &amp; premium)</a:t>
            </a:r>
          </a:p>
          <a:p>
            <a:pPr marL="990600" lvl="1" indent="-533400">
              <a:lnSpc>
                <a:spcPct val="90000"/>
              </a:lnSpc>
              <a:buFontTx/>
              <a:buBlip>
                <a:blip r:embed="rId4"/>
              </a:buBlip>
              <a:defRPr/>
            </a:pPr>
            <a:r>
              <a:rPr lang="en-GB" sz="1600" u="sng" dirty="0"/>
              <a:t>Develop</a:t>
            </a:r>
            <a:r>
              <a:rPr lang="en-GB" sz="1600" dirty="0"/>
              <a:t> our offer on: </a:t>
            </a:r>
          </a:p>
          <a:p>
            <a:pPr marL="1371600" lvl="2" indent="-457200">
              <a:lnSpc>
                <a:spcPct val="90000"/>
              </a:lnSpc>
              <a:buFontTx/>
              <a:buBlip>
                <a:blip r:embed="rId4"/>
              </a:buBlip>
              <a:defRPr/>
            </a:pPr>
            <a:r>
              <a:rPr lang="en-GB" sz="1400" dirty="0"/>
              <a:t>Fruit infusions with a new</a:t>
            </a:r>
            <a:r>
              <a:rPr lang="en-GB" sz="1400" b="1" dirty="0"/>
              <a:t> “sexy” </a:t>
            </a:r>
            <a:r>
              <a:rPr lang="en-GB" sz="1400" dirty="0"/>
              <a:t>range of pyramid </a:t>
            </a:r>
            <a:r>
              <a:rPr lang="en-GB" sz="1400" dirty="0" err="1"/>
              <a:t>skus</a:t>
            </a:r>
            <a:r>
              <a:rPr lang="en-GB" sz="1400" dirty="0"/>
              <a:t> (</a:t>
            </a:r>
            <a:r>
              <a:rPr lang="en-GB" sz="1400" dirty="0" err="1"/>
              <a:t>eg</a:t>
            </a:r>
            <a:r>
              <a:rPr lang="en-GB" sz="1400" dirty="0"/>
              <a:t>. ‘Temptation Strawberry Raspberry</a:t>
            </a:r>
            <a:r>
              <a:rPr lang="en-US" sz="1400" dirty="0"/>
              <a:t>’) </a:t>
            </a:r>
          </a:p>
          <a:p>
            <a:pPr marL="1371600" lvl="2" indent="-457200">
              <a:lnSpc>
                <a:spcPct val="90000"/>
              </a:lnSpc>
              <a:buFontTx/>
              <a:buBlip>
                <a:blip r:embed="rId4"/>
              </a:buBlip>
              <a:defRPr/>
            </a:pPr>
            <a:r>
              <a:rPr lang="en-US" sz="1400" dirty="0"/>
              <a:t>Travel teas expressed in a modern way with a new</a:t>
            </a:r>
            <a:r>
              <a:rPr lang="en-US" sz="1400" b="1" dirty="0"/>
              <a:t> “immersion” </a:t>
            </a:r>
            <a:r>
              <a:rPr lang="en-US" sz="1400" dirty="0"/>
              <a:t>range</a:t>
            </a:r>
            <a:r>
              <a:rPr lang="en-US" sz="1400" b="1" dirty="0"/>
              <a:t> </a:t>
            </a:r>
            <a:r>
              <a:rPr lang="en-US" sz="1400" dirty="0"/>
              <a:t>of pyramid </a:t>
            </a:r>
            <a:r>
              <a:rPr lang="en-US" sz="1400" dirty="0" err="1"/>
              <a:t>skus</a:t>
            </a:r>
            <a:r>
              <a:rPr lang="en-US" sz="1400" dirty="0"/>
              <a:t> (</a:t>
            </a:r>
            <a:r>
              <a:rPr lang="en-US" sz="1400" dirty="0" err="1"/>
              <a:t>eg</a:t>
            </a:r>
            <a:r>
              <a:rPr lang="en-US" sz="1400" dirty="0"/>
              <a:t>. ‘Kyoto Gardens)</a:t>
            </a:r>
          </a:p>
          <a:p>
            <a:pPr marL="1371600" lvl="2" indent="-457200">
              <a:lnSpc>
                <a:spcPct val="90000"/>
              </a:lnSpc>
              <a:defRPr/>
            </a:pPr>
            <a:endParaRPr lang="en-US" sz="1400" dirty="0"/>
          </a:p>
          <a:p>
            <a:pPr marL="457200" indent="-457200" fontAlgn="auto">
              <a:lnSpc>
                <a:spcPct val="90000"/>
              </a:lnSpc>
              <a:spcBef>
                <a:spcPts val="0"/>
              </a:spcBef>
              <a:spcAft>
                <a:spcPts val="0"/>
              </a:spcAft>
              <a:buFontTx/>
              <a:buBlip>
                <a:blip r:embed="rId3"/>
              </a:buBlip>
              <a:defRPr/>
            </a:pPr>
            <a:r>
              <a:rPr lang="fr-FR" dirty="0"/>
              <a:t>James Cook objectives</a:t>
            </a:r>
          </a:p>
          <a:p>
            <a:pPr marL="990600" lvl="1" indent="-533400" fontAlgn="auto">
              <a:lnSpc>
                <a:spcPct val="90000"/>
              </a:lnSpc>
              <a:spcBef>
                <a:spcPts val="0"/>
              </a:spcBef>
              <a:spcAft>
                <a:spcPts val="0"/>
              </a:spcAft>
              <a:buFontTx/>
              <a:buBlip>
                <a:blip r:embed="rId4"/>
              </a:buBlip>
              <a:defRPr/>
            </a:pPr>
            <a:r>
              <a:rPr lang="en-GB" sz="1600" u="sng" dirty="0"/>
              <a:t>Regain share</a:t>
            </a:r>
            <a:r>
              <a:rPr lang="en-GB" sz="1600" dirty="0"/>
              <a:t> over competition </a:t>
            </a:r>
          </a:p>
          <a:p>
            <a:pPr marL="990600" lvl="1" indent="-533400" fontAlgn="auto">
              <a:lnSpc>
                <a:spcPct val="90000"/>
              </a:lnSpc>
              <a:spcBef>
                <a:spcPts val="0"/>
              </a:spcBef>
              <a:spcAft>
                <a:spcPts val="0"/>
              </a:spcAft>
              <a:buFontTx/>
              <a:buBlip>
                <a:blip r:embed="rId4"/>
              </a:buBlip>
              <a:defRPr/>
            </a:pPr>
            <a:r>
              <a:rPr lang="en-GB" sz="1600" u="sng" dirty="0"/>
              <a:t>Tackle fast growing segments</a:t>
            </a:r>
            <a:r>
              <a:rPr lang="en-GB" sz="1600" dirty="0"/>
              <a:t> with innovations: fruit infusions &amp; travel offers</a:t>
            </a:r>
          </a:p>
          <a:p>
            <a:pPr marL="990600" lvl="1" indent="-533400" fontAlgn="auto">
              <a:lnSpc>
                <a:spcPct val="90000"/>
              </a:lnSpc>
              <a:spcBef>
                <a:spcPts val="0"/>
              </a:spcBef>
              <a:spcAft>
                <a:spcPts val="0"/>
              </a:spcAft>
              <a:buFontTx/>
              <a:buBlip>
                <a:blip r:embed="rId4"/>
              </a:buBlip>
              <a:defRPr/>
            </a:pPr>
            <a:r>
              <a:rPr lang="en-GB" sz="1600" u="sng" dirty="0"/>
              <a:t>Rejuvenate</a:t>
            </a:r>
            <a:r>
              <a:rPr lang="en-GB" sz="1600" dirty="0"/>
              <a:t> current double chamber business</a:t>
            </a:r>
          </a:p>
          <a:p>
            <a:pPr marL="990600" lvl="1" indent="-533400" fontAlgn="auto">
              <a:lnSpc>
                <a:spcPct val="90000"/>
              </a:lnSpc>
              <a:spcBef>
                <a:spcPts val="0"/>
              </a:spcBef>
              <a:spcAft>
                <a:spcPts val="0"/>
              </a:spcAft>
              <a:buFontTx/>
              <a:buBlip>
                <a:blip r:embed="rId4"/>
              </a:buBlip>
              <a:defRPr/>
            </a:pPr>
            <a:r>
              <a:rPr lang="en-GB" sz="1600" u="sng" dirty="0"/>
              <a:t>Amplify Lipton Pyramid success</a:t>
            </a:r>
            <a:r>
              <a:rPr lang="en-GB" sz="1600" dirty="0"/>
              <a:t> thanks to new IBC idea:                                    </a:t>
            </a:r>
            <a:r>
              <a:rPr lang="en-GB" sz="1600" b="1" dirty="0"/>
              <a:t>“Let yourself carried away”</a:t>
            </a:r>
            <a:r>
              <a:rPr lang="en-GB" sz="1600" dirty="0"/>
              <a:t> </a:t>
            </a:r>
          </a:p>
          <a:p>
            <a:pPr marL="914400" lvl="1" indent="-457200" fontAlgn="auto">
              <a:lnSpc>
                <a:spcPct val="90000"/>
              </a:lnSpc>
              <a:spcBef>
                <a:spcPts val="0"/>
              </a:spcBef>
              <a:spcAft>
                <a:spcPts val="0"/>
              </a:spcAft>
              <a:defRPr/>
            </a:pPr>
            <a:endParaRPr lang="fr-FR" dirty="0"/>
          </a:p>
          <a:p>
            <a:pPr marL="457200" indent="-457200" fontAlgn="auto">
              <a:lnSpc>
                <a:spcPct val="90000"/>
              </a:lnSpc>
              <a:spcBef>
                <a:spcPts val="0"/>
              </a:spcBef>
              <a:spcAft>
                <a:spcPts val="0"/>
              </a:spcAft>
              <a:buFontTx/>
              <a:buBlip>
                <a:blip r:embed="rId4"/>
              </a:buBlip>
              <a:defRPr/>
            </a:pPr>
            <a:endParaRPr lang="en-GB" sz="1400" dirty="0"/>
          </a:p>
          <a:p>
            <a:pPr marL="990600" lvl="1" indent="-533400" fontAlgn="auto">
              <a:lnSpc>
                <a:spcPct val="90000"/>
              </a:lnSpc>
              <a:spcBef>
                <a:spcPts val="0"/>
              </a:spcBef>
              <a:spcAft>
                <a:spcPts val="0"/>
              </a:spcAft>
              <a:defRPr/>
            </a:pPr>
            <a:endParaRPr lang="fr-FR" dirty="0"/>
          </a:p>
          <a:p>
            <a:pPr fontAlgn="auto">
              <a:spcBef>
                <a:spcPts val="0"/>
              </a:spcBef>
              <a:spcAft>
                <a:spcPts val="0"/>
              </a:spcAft>
              <a:defRPr/>
            </a:pPr>
            <a:endParaRPr lang="en-US" dirty="0"/>
          </a:p>
        </p:txBody>
      </p:sp>
      <p:sp>
        <p:nvSpPr>
          <p:cNvPr id="16389" name="TextBox 4"/>
          <p:cNvSpPr txBox="1">
            <a:spLocks noChangeArrowheads="1"/>
          </p:cNvSpPr>
          <p:nvPr/>
        </p:nvSpPr>
        <p:spPr bwMode="auto">
          <a:xfrm>
            <a:off x="3200400" y="5105400"/>
            <a:ext cx="3962400"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zh-TW" sz="1400" b="1"/>
              <a:t>FIT WITH CATEGORY STRATEGY:</a:t>
            </a:r>
            <a:br>
              <a:rPr lang="en-GB" altLang="zh-TW" sz="1400" b="1"/>
            </a:br>
            <a:r>
              <a:rPr lang="en-US" altLang="zh-TW" sz="1400"/>
              <a:t>Lipton wants to own the Pyramid bag globally &amp; double the Nirvana business by 2010</a:t>
            </a:r>
            <a:endParaRPr lang="en-US" sz="1400">
              <a:ea typeface="新細明體" pitchFamily="18" charset="-120"/>
            </a:endParaRPr>
          </a:p>
          <a:p>
            <a:pPr eaLnBrk="1" hangingPunct="1"/>
            <a:endParaRPr lang="en-US" sz="1600">
              <a:ea typeface="新細明體" pitchFamily="18" charset="-120"/>
            </a:endParaRPr>
          </a:p>
        </p:txBody>
      </p:sp>
      <p:pic>
        <p:nvPicPr>
          <p:cNvPr id="16390" name="Picture 2" descr="\\mediavault\Active_Clients\unilever\France\Lipton James Cook\planning\Final Presentation_to_be_exported\bullets\pinappl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667000" y="5181600"/>
            <a:ext cx="53975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extBox 2"/>
          <p:cNvSpPr txBox="1">
            <a:spLocks noChangeArrowheads="1"/>
          </p:cNvSpPr>
          <p:nvPr/>
        </p:nvSpPr>
        <p:spPr bwMode="auto">
          <a:xfrm>
            <a:off x="1143000" y="2895600"/>
            <a:ext cx="7543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 What makes James Cook a priority?</a:t>
            </a:r>
          </a:p>
          <a:p>
            <a:pPr algn="ctr" eaLnBrk="1" hangingPunct="1"/>
            <a:r>
              <a:rPr lang="fr-FR" sz="3200" b="1">
                <a:solidFill>
                  <a:srgbClr val="C00000"/>
                </a:solidFill>
                <a:latin typeface="Calibri" pitchFamily="34" charset="0"/>
              </a:rPr>
              <a:t>- Pyramid Ranges-</a:t>
            </a:r>
            <a:endParaRPr lang="fr-FR" sz="3200" b="1">
              <a:solidFill>
                <a:srgbClr val="C00000"/>
              </a:solidFill>
              <a:latin typeface="Century Gothic" pitchFamily="34" charset="0"/>
            </a:endParaRPr>
          </a:p>
          <a:p>
            <a:pPr algn="ctr" eaLnBrk="1" hangingPunct="1"/>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itle 1"/>
          <p:cNvSpPr>
            <a:spLocks noGrp="1"/>
          </p:cNvSpPr>
          <p:nvPr>
            <p:ph type="title"/>
          </p:nvPr>
        </p:nvSpPr>
        <p:spPr bwMode="auto">
          <a:xfrm>
            <a:off x="381000" y="304800"/>
            <a:ext cx="82296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 Pyramid Ranges Definition</a:t>
            </a:r>
            <a:endParaRPr lang="en-US" b="1" smtClean="0"/>
          </a:p>
        </p:txBody>
      </p:sp>
      <p:sp>
        <p:nvSpPr>
          <p:cNvPr id="34820" name="Rectangle 20"/>
          <p:cNvSpPr>
            <a:spLocks noChangeArrowheads="1"/>
          </p:cNvSpPr>
          <p:nvPr/>
        </p:nvSpPr>
        <p:spPr bwMode="auto">
          <a:xfrm>
            <a:off x="4648200" y="3429000"/>
            <a:ext cx="1066800" cy="600075"/>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fr-FR" sz="1100"/>
              <a:t>All taste &amp; goodness from nature                    </a:t>
            </a:r>
          </a:p>
        </p:txBody>
      </p:sp>
      <p:sp>
        <p:nvSpPr>
          <p:cNvPr id="34821" name="Rectangle 26"/>
          <p:cNvSpPr>
            <a:spLocks noChangeArrowheads="1"/>
          </p:cNvSpPr>
          <p:nvPr/>
        </p:nvSpPr>
        <p:spPr bwMode="auto">
          <a:xfrm>
            <a:off x="838200" y="3429000"/>
            <a:ext cx="1295400" cy="600075"/>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fr-FR" sz="1100"/>
              <a:t>Ultimate &amp; premium tea experience</a:t>
            </a:r>
          </a:p>
        </p:txBody>
      </p:sp>
      <p:sp>
        <p:nvSpPr>
          <p:cNvPr id="34822" name="Rectangle 27"/>
          <p:cNvSpPr>
            <a:spLocks noChangeArrowheads="1"/>
          </p:cNvSpPr>
          <p:nvPr/>
        </p:nvSpPr>
        <p:spPr bwMode="auto">
          <a:xfrm>
            <a:off x="838200" y="4114800"/>
            <a:ext cx="1295400" cy="769938"/>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fr-FR" sz="1100"/>
              <a:t>« New » trendy teas blends</a:t>
            </a:r>
          </a:p>
          <a:p>
            <a:pPr algn="ctr" eaLnBrk="0" hangingPunct="0"/>
            <a:r>
              <a:rPr lang="fr-FR" sz="1100"/>
              <a:t>in long leaves</a:t>
            </a:r>
          </a:p>
          <a:p>
            <a:pPr algn="ctr" eaLnBrk="0" hangingPunct="0"/>
            <a:endParaRPr lang="fr-FR" sz="1100"/>
          </a:p>
        </p:txBody>
      </p:sp>
      <p:sp>
        <p:nvSpPr>
          <p:cNvPr id="34823" name="Rectangle 28"/>
          <p:cNvSpPr>
            <a:spLocks noChangeArrowheads="1"/>
          </p:cNvSpPr>
          <p:nvPr/>
        </p:nvSpPr>
        <p:spPr bwMode="auto">
          <a:xfrm>
            <a:off x="2209800" y="3429000"/>
            <a:ext cx="1143000" cy="600075"/>
          </a:xfrm>
          <a:prstGeom prst="rect">
            <a:avLst/>
          </a:prstGeom>
          <a:solidFill>
            <a:srgbClr val="FF505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fr-FR" sz="1100"/>
              <a:t>100% pleasure in a healthy drink</a:t>
            </a:r>
          </a:p>
        </p:txBody>
      </p:sp>
      <p:sp>
        <p:nvSpPr>
          <p:cNvPr id="34824" name="Rectangle 29"/>
          <p:cNvSpPr>
            <a:spLocks noChangeArrowheads="1"/>
          </p:cNvSpPr>
          <p:nvPr/>
        </p:nvSpPr>
        <p:spPr bwMode="auto">
          <a:xfrm>
            <a:off x="2209800" y="4114800"/>
            <a:ext cx="1155700" cy="769938"/>
          </a:xfrm>
          <a:prstGeom prst="rect">
            <a:avLst/>
          </a:prstGeom>
          <a:solidFill>
            <a:srgbClr val="FF505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fr-FR" sz="1100"/>
              <a:t>Real &amp; big fruit pieces with  long tea leaves</a:t>
            </a:r>
          </a:p>
          <a:p>
            <a:pPr algn="ctr" eaLnBrk="0" hangingPunct="0"/>
            <a:endParaRPr lang="fr-FR" sz="1100"/>
          </a:p>
        </p:txBody>
      </p:sp>
      <p:sp>
        <p:nvSpPr>
          <p:cNvPr id="34825" name="Rectangle 30"/>
          <p:cNvSpPr>
            <a:spLocks noChangeArrowheads="1"/>
          </p:cNvSpPr>
          <p:nvPr/>
        </p:nvSpPr>
        <p:spPr bwMode="auto">
          <a:xfrm>
            <a:off x="3505200" y="3429000"/>
            <a:ext cx="1066800" cy="600075"/>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fr-FR" sz="1100"/>
              <a:t>Unique recipes from the world</a:t>
            </a:r>
          </a:p>
        </p:txBody>
      </p:sp>
      <p:sp>
        <p:nvSpPr>
          <p:cNvPr id="34826" name="Rectangle 31"/>
          <p:cNvSpPr>
            <a:spLocks noChangeArrowheads="1"/>
          </p:cNvSpPr>
          <p:nvPr/>
        </p:nvSpPr>
        <p:spPr bwMode="auto">
          <a:xfrm>
            <a:off x="3505200" y="4114800"/>
            <a:ext cx="1092200" cy="76993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fr-FR" sz="1100"/>
              <a:t>Typical blends with real &amp; big pieces of fruit, plants, spices</a:t>
            </a:r>
          </a:p>
        </p:txBody>
      </p:sp>
      <p:sp>
        <p:nvSpPr>
          <p:cNvPr id="34827" name="Rectangle 32"/>
          <p:cNvSpPr>
            <a:spLocks noChangeArrowheads="1"/>
          </p:cNvSpPr>
          <p:nvPr/>
        </p:nvSpPr>
        <p:spPr bwMode="auto">
          <a:xfrm>
            <a:off x="4648200" y="4114800"/>
            <a:ext cx="1066800" cy="769938"/>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fr-FR" sz="1100"/>
              <a:t>A finest selection of long leaves of plants</a:t>
            </a:r>
          </a:p>
        </p:txBody>
      </p:sp>
      <p:sp>
        <p:nvSpPr>
          <p:cNvPr id="34828" name="Rectangle 39"/>
          <p:cNvSpPr>
            <a:spLocks noChangeArrowheads="1"/>
          </p:cNvSpPr>
          <p:nvPr/>
        </p:nvSpPr>
        <p:spPr bwMode="auto">
          <a:xfrm>
            <a:off x="5791200" y="3429000"/>
            <a:ext cx="1295400" cy="600075"/>
          </a:xfrm>
          <a:prstGeom prst="rect">
            <a:avLst/>
          </a:prstGeom>
          <a:solidFill>
            <a:srgbClr val="FF99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fr-FR" sz="1100"/>
              <a:t>100% natural, luscious fruits cocktails</a:t>
            </a:r>
          </a:p>
        </p:txBody>
      </p:sp>
      <p:sp>
        <p:nvSpPr>
          <p:cNvPr id="34829" name="Rectangle 40"/>
          <p:cNvSpPr>
            <a:spLocks noChangeArrowheads="1"/>
          </p:cNvSpPr>
          <p:nvPr/>
        </p:nvSpPr>
        <p:spPr bwMode="auto">
          <a:xfrm>
            <a:off x="5791200" y="4114800"/>
            <a:ext cx="1295400" cy="769938"/>
          </a:xfrm>
          <a:prstGeom prst="rect">
            <a:avLst/>
          </a:prstGeom>
          <a:solidFill>
            <a:srgbClr val="FF99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fr-FR" sz="1100"/>
              <a:t>Big irresistible fruit pieces, which will deliver new in mouth sensations</a:t>
            </a:r>
          </a:p>
        </p:txBody>
      </p:sp>
      <p:sp>
        <p:nvSpPr>
          <p:cNvPr id="34830" name="Text Box 41"/>
          <p:cNvSpPr txBox="1">
            <a:spLocks noChangeArrowheads="1"/>
          </p:cNvSpPr>
          <p:nvPr/>
        </p:nvSpPr>
        <p:spPr bwMode="auto">
          <a:xfrm>
            <a:off x="0" y="3505200"/>
            <a:ext cx="9715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fr-FR" sz="1400" b="1"/>
              <a:t>Concept</a:t>
            </a:r>
            <a:endParaRPr lang="en-US" sz="1400" b="1"/>
          </a:p>
        </p:txBody>
      </p:sp>
      <p:sp>
        <p:nvSpPr>
          <p:cNvPr id="34831" name="Text Box 42"/>
          <p:cNvSpPr txBox="1">
            <a:spLocks noChangeArrowheads="1"/>
          </p:cNvSpPr>
          <p:nvPr/>
        </p:nvSpPr>
        <p:spPr bwMode="auto">
          <a:xfrm>
            <a:off x="0" y="4348163"/>
            <a:ext cx="9715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fr-FR" sz="1400" b="1"/>
              <a:t>Recipe</a:t>
            </a:r>
            <a:endParaRPr lang="en-US" sz="1400" b="1"/>
          </a:p>
        </p:txBody>
      </p:sp>
      <p:sp>
        <p:nvSpPr>
          <p:cNvPr id="34832" name="Text Box 22"/>
          <p:cNvSpPr txBox="1">
            <a:spLocks noChangeArrowheads="1"/>
          </p:cNvSpPr>
          <p:nvPr/>
        </p:nvSpPr>
        <p:spPr bwMode="auto">
          <a:xfrm>
            <a:off x="762000" y="2884488"/>
            <a:ext cx="1338263" cy="436562"/>
          </a:xfrm>
          <a:prstGeom prst="rect">
            <a:avLst/>
          </a:prstGeom>
          <a:solidFill>
            <a:schemeClr val="bg1"/>
          </a:solidFill>
          <a:ln>
            <a:noFill/>
          </a:ln>
          <a:extLst>
            <a:ext uri="{91240B29-F687-4F45-9708-019B960494DF}">
              <a14:hiddenLine xmlns:a14="http://schemas.microsoft.com/office/drawing/2010/main" w="11113">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lnSpc>
                <a:spcPct val="80000"/>
              </a:lnSpc>
            </a:pPr>
            <a:r>
              <a:rPr lang="fr-FR" sz="1400" b="1">
                <a:solidFill>
                  <a:srgbClr val="010107"/>
                </a:solidFill>
              </a:rPr>
              <a:t>Speciality Teas</a:t>
            </a:r>
          </a:p>
        </p:txBody>
      </p:sp>
      <p:sp>
        <p:nvSpPr>
          <p:cNvPr id="34833" name="Text Box 23"/>
          <p:cNvSpPr txBox="1">
            <a:spLocks noChangeArrowheads="1"/>
          </p:cNvSpPr>
          <p:nvPr/>
        </p:nvSpPr>
        <p:spPr bwMode="auto">
          <a:xfrm>
            <a:off x="2133600" y="2895600"/>
            <a:ext cx="1285875"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13">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nSpc>
                <a:spcPct val="80000"/>
              </a:lnSpc>
            </a:pPr>
            <a:r>
              <a:rPr lang="fr-FR" sz="1400" b="1">
                <a:solidFill>
                  <a:srgbClr val="010107"/>
                </a:solidFill>
              </a:rPr>
              <a:t>Fruit Teas</a:t>
            </a:r>
          </a:p>
        </p:txBody>
      </p:sp>
      <p:sp>
        <p:nvSpPr>
          <p:cNvPr id="34834" name="Text Box 24"/>
          <p:cNvSpPr txBox="1">
            <a:spLocks noChangeArrowheads="1"/>
          </p:cNvSpPr>
          <p:nvPr/>
        </p:nvSpPr>
        <p:spPr bwMode="auto">
          <a:xfrm>
            <a:off x="3294063" y="2898775"/>
            <a:ext cx="1543050"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13">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lnSpc>
                <a:spcPct val="80000"/>
              </a:lnSpc>
            </a:pPr>
            <a:r>
              <a:rPr lang="fr-FR" sz="1400" b="1">
                <a:solidFill>
                  <a:srgbClr val="010107"/>
                </a:solidFill>
              </a:rPr>
              <a:t>Deastination Infusions</a:t>
            </a:r>
          </a:p>
        </p:txBody>
      </p:sp>
      <p:sp>
        <p:nvSpPr>
          <p:cNvPr id="34835" name="Text Box 25"/>
          <p:cNvSpPr txBox="1">
            <a:spLocks noChangeArrowheads="1"/>
          </p:cNvSpPr>
          <p:nvPr/>
        </p:nvSpPr>
        <p:spPr bwMode="auto">
          <a:xfrm>
            <a:off x="4654550" y="2871788"/>
            <a:ext cx="1289050"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13">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lnSpc>
                <a:spcPct val="80000"/>
              </a:lnSpc>
            </a:pPr>
            <a:r>
              <a:rPr lang="fr-FR" sz="1400" b="1">
                <a:solidFill>
                  <a:srgbClr val="010107"/>
                </a:solidFill>
              </a:rPr>
              <a:t>Herbal Infusions</a:t>
            </a:r>
          </a:p>
        </p:txBody>
      </p:sp>
      <p:sp>
        <p:nvSpPr>
          <p:cNvPr id="34836" name="Text Box 38"/>
          <p:cNvSpPr txBox="1">
            <a:spLocks noChangeArrowheads="1"/>
          </p:cNvSpPr>
          <p:nvPr/>
        </p:nvSpPr>
        <p:spPr bwMode="auto">
          <a:xfrm>
            <a:off x="5797550" y="2847975"/>
            <a:ext cx="1289050"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13">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lnSpc>
                <a:spcPct val="80000"/>
              </a:lnSpc>
            </a:pPr>
            <a:r>
              <a:rPr lang="fr-FR" sz="1400" b="1">
                <a:solidFill>
                  <a:srgbClr val="010107"/>
                </a:solidFill>
              </a:rPr>
              <a:t>Fruit Infusions</a:t>
            </a:r>
          </a:p>
        </p:txBody>
      </p:sp>
      <p:sp>
        <p:nvSpPr>
          <p:cNvPr id="34837" name="Text Box 46"/>
          <p:cNvSpPr txBox="1">
            <a:spLocks noChangeArrowheads="1"/>
          </p:cNvSpPr>
          <p:nvPr/>
        </p:nvSpPr>
        <p:spPr bwMode="auto">
          <a:xfrm>
            <a:off x="863600" y="5029200"/>
            <a:ext cx="8280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fr-FR" sz="1000"/>
              <a:t>* See the envelops and other specific ranges in the image bank</a:t>
            </a:r>
            <a:endParaRPr lang="en-US" sz="1000"/>
          </a:p>
        </p:txBody>
      </p:sp>
      <p:pic>
        <p:nvPicPr>
          <p:cNvPr id="34838" name="Picture 44" descr="t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828800"/>
            <a:ext cx="935038"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34839" name="Picture 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1828800"/>
            <a:ext cx="936625"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0" name="Picture 4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0600" y="1828800"/>
            <a:ext cx="9302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13">
                <a:solidFill>
                  <a:srgbClr val="000000"/>
                </a:solidFill>
                <a:miter lim="800000"/>
                <a:headEnd/>
                <a:tailEnd/>
              </a14:hiddenLine>
            </a:ext>
          </a:extLst>
        </p:spPr>
      </p:pic>
      <p:pic>
        <p:nvPicPr>
          <p:cNvPr id="34841" name="Picture 48"/>
          <p:cNvPicPr>
            <a:picLocks noChangeAspect="1" noChangeArrowheads="1"/>
          </p:cNvPicPr>
          <p:nvPr/>
        </p:nvPicPr>
        <p:blipFill>
          <a:blip r:embed="rId6">
            <a:extLst>
              <a:ext uri="{28A0092B-C50C-407E-A947-70E740481C1C}">
                <a14:useLocalDpi xmlns:a14="http://schemas.microsoft.com/office/drawing/2010/main" val="0"/>
              </a:ext>
            </a:extLst>
          </a:blip>
          <a:srcRect l="27560" t="19252" r="50726" b="51796"/>
          <a:stretch>
            <a:fillRect/>
          </a:stretch>
        </p:blipFill>
        <p:spPr bwMode="auto">
          <a:xfrm>
            <a:off x="5943600" y="1828800"/>
            <a:ext cx="935038"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2" name="Picture 49"/>
          <p:cNvPicPr>
            <a:picLocks noChangeAspect="1" noChangeArrowheads="1"/>
          </p:cNvPicPr>
          <p:nvPr/>
        </p:nvPicPr>
        <p:blipFill>
          <a:blip r:embed="rId7">
            <a:extLst>
              <a:ext uri="{28A0092B-C50C-407E-A947-70E740481C1C}">
                <a14:useLocalDpi xmlns:a14="http://schemas.microsoft.com/office/drawing/2010/main" val="0"/>
              </a:ext>
            </a:extLst>
          </a:blip>
          <a:srcRect l="10504" t="17516" r="64587" b="49788"/>
          <a:stretch>
            <a:fillRect/>
          </a:stretch>
        </p:blipFill>
        <p:spPr bwMode="auto">
          <a:xfrm>
            <a:off x="914400" y="1828800"/>
            <a:ext cx="9366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Pyramid Packaging</a:t>
            </a:r>
            <a:r>
              <a:rPr lang="fr-FR" sz="2000" b="1" smtClean="0"/>
              <a:t> </a:t>
            </a:r>
            <a:r>
              <a:rPr lang="fr-FR" b="1" smtClean="0"/>
              <a:t>: Fruit offer</a:t>
            </a:r>
            <a:endParaRPr lang="en-US" b="1" smtClean="0"/>
          </a:p>
        </p:txBody>
      </p:sp>
      <p:sp>
        <p:nvSpPr>
          <p:cNvPr id="35844" name="Rectangle 9"/>
          <p:cNvSpPr>
            <a:spLocks noChangeArrowheads="1"/>
          </p:cNvSpPr>
          <p:nvPr/>
        </p:nvSpPr>
        <p:spPr bwMode="auto">
          <a:xfrm>
            <a:off x="-457200" y="1828800"/>
            <a:ext cx="18002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lstStyle/>
          <a:p>
            <a:pPr marL="342900" indent="-342900" algn="ctr">
              <a:lnSpc>
                <a:spcPct val="110000"/>
              </a:lnSpc>
              <a:spcBef>
                <a:spcPct val="20000"/>
              </a:spcBef>
            </a:pPr>
            <a:r>
              <a:rPr lang="fr-FR" sz="1400" b="1" u="sng"/>
              <a:t>TEAS </a:t>
            </a:r>
            <a:endParaRPr lang="en-US" sz="1400" b="1" u="sng"/>
          </a:p>
        </p:txBody>
      </p:sp>
      <p:pic>
        <p:nvPicPr>
          <p:cNvPr id="35845" name="Picture 37"/>
          <p:cNvPicPr>
            <a:picLocks noChangeAspect="1" noChangeArrowheads="1"/>
          </p:cNvPicPr>
          <p:nvPr/>
        </p:nvPicPr>
        <p:blipFill>
          <a:blip r:embed="rId3">
            <a:extLst>
              <a:ext uri="{28A0092B-C50C-407E-A947-70E740481C1C}">
                <a14:useLocalDpi xmlns:a14="http://schemas.microsoft.com/office/drawing/2010/main" val="0"/>
              </a:ext>
            </a:extLst>
          </a:blip>
          <a:srcRect l="5917" t="23630" r="52083" b="20660"/>
          <a:stretch>
            <a:fillRect/>
          </a:stretch>
        </p:blipFill>
        <p:spPr bwMode="auto">
          <a:xfrm>
            <a:off x="762000" y="1371600"/>
            <a:ext cx="1150938" cy="114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38"/>
          <p:cNvPicPr>
            <a:picLocks noChangeAspect="1" noChangeArrowheads="1"/>
          </p:cNvPicPr>
          <p:nvPr/>
        </p:nvPicPr>
        <p:blipFill>
          <a:blip r:embed="rId4">
            <a:extLst>
              <a:ext uri="{28A0092B-C50C-407E-A947-70E740481C1C}">
                <a14:useLocalDpi xmlns:a14="http://schemas.microsoft.com/office/drawing/2010/main" val="0"/>
              </a:ext>
            </a:extLst>
          </a:blip>
          <a:srcRect l="4601" t="21007" r="52083" b="20660"/>
          <a:stretch>
            <a:fillRect/>
          </a:stretch>
        </p:blipFill>
        <p:spPr bwMode="auto">
          <a:xfrm>
            <a:off x="1985963" y="1365250"/>
            <a:ext cx="11398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7" name="Picture 39"/>
          <p:cNvPicPr>
            <a:picLocks noChangeAspect="1" noChangeArrowheads="1"/>
          </p:cNvPicPr>
          <p:nvPr/>
        </p:nvPicPr>
        <p:blipFill>
          <a:blip r:embed="rId5">
            <a:extLst>
              <a:ext uri="{28A0092B-C50C-407E-A947-70E740481C1C}">
                <a14:useLocalDpi xmlns:a14="http://schemas.microsoft.com/office/drawing/2010/main" val="0"/>
              </a:ext>
            </a:extLst>
          </a:blip>
          <a:srcRect l="5252" t="21855" r="51765" b="19850"/>
          <a:stretch>
            <a:fillRect/>
          </a:stretch>
        </p:blipFill>
        <p:spPr bwMode="auto">
          <a:xfrm>
            <a:off x="3209925" y="1365250"/>
            <a:ext cx="113347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Picture 40"/>
          <p:cNvPicPr>
            <a:picLocks noChangeAspect="1" noChangeArrowheads="1"/>
          </p:cNvPicPr>
          <p:nvPr/>
        </p:nvPicPr>
        <p:blipFill>
          <a:blip r:embed="rId6">
            <a:extLst>
              <a:ext uri="{28A0092B-C50C-407E-A947-70E740481C1C}">
                <a14:useLocalDpi xmlns:a14="http://schemas.microsoft.com/office/drawing/2010/main" val="0"/>
              </a:ext>
            </a:extLst>
          </a:blip>
          <a:srcRect l="5237" t="21875" r="53415" b="20660"/>
          <a:stretch>
            <a:fillRect/>
          </a:stretch>
        </p:blipFill>
        <p:spPr bwMode="auto">
          <a:xfrm>
            <a:off x="4433888" y="1365250"/>
            <a:ext cx="1106487"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9" name="Picture 41"/>
          <p:cNvPicPr>
            <a:picLocks noChangeAspect="1" noChangeArrowheads="1"/>
          </p:cNvPicPr>
          <p:nvPr/>
        </p:nvPicPr>
        <p:blipFill>
          <a:blip r:embed="rId7">
            <a:extLst>
              <a:ext uri="{28A0092B-C50C-407E-A947-70E740481C1C}">
                <a14:useLocalDpi xmlns:a14="http://schemas.microsoft.com/office/drawing/2010/main" val="0"/>
              </a:ext>
            </a:extLst>
          </a:blip>
          <a:srcRect l="4587" t="21007" r="52098" b="20699"/>
          <a:stretch>
            <a:fillRect/>
          </a:stretch>
        </p:blipFill>
        <p:spPr bwMode="auto">
          <a:xfrm>
            <a:off x="5638800" y="1371600"/>
            <a:ext cx="1112838"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0" name="Picture 42"/>
          <p:cNvPicPr>
            <a:picLocks noChangeAspect="1" noChangeArrowheads="1"/>
          </p:cNvPicPr>
          <p:nvPr/>
        </p:nvPicPr>
        <p:blipFill>
          <a:blip r:embed="rId8">
            <a:extLst>
              <a:ext uri="{28A0092B-C50C-407E-A947-70E740481C1C}">
                <a14:useLocalDpi xmlns:a14="http://schemas.microsoft.com/office/drawing/2010/main" val="0"/>
              </a:ext>
            </a:extLst>
          </a:blip>
          <a:srcRect l="5252" t="21007" r="52098" b="21239"/>
          <a:stretch>
            <a:fillRect/>
          </a:stretch>
        </p:blipFill>
        <p:spPr bwMode="auto">
          <a:xfrm>
            <a:off x="781050" y="2589213"/>
            <a:ext cx="113347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1" name="Picture 43"/>
          <p:cNvPicPr>
            <a:picLocks noChangeAspect="1" noChangeArrowheads="1"/>
          </p:cNvPicPr>
          <p:nvPr/>
        </p:nvPicPr>
        <p:blipFill>
          <a:blip r:embed="rId9">
            <a:extLst>
              <a:ext uri="{28A0092B-C50C-407E-A947-70E740481C1C}">
                <a14:useLocalDpi xmlns:a14="http://schemas.microsoft.com/office/drawing/2010/main" val="0"/>
              </a:ext>
            </a:extLst>
          </a:blip>
          <a:srcRect l="5252" t="21547" r="52083" b="20158"/>
          <a:stretch>
            <a:fillRect/>
          </a:stretch>
        </p:blipFill>
        <p:spPr bwMode="auto">
          <a:xfrm>
            <a:off x="2016125" y="2589213"/>
            <a:ext cx="1122363"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2" name="Picture 44"/>
          <p:cNvPicPr>
            <a:picLocks noChangeAspect="1" noChangeArrowheads="1"/>
          </p:cNvPicPr>
          <p:nvPr/>
        </p:nvPicPr>
        <p:blipFill>
          <a:blip r:embed="rId10">
            <a:extLst>
              <a:ext uri="{28A0092B-C50C-407E-A947-70E740481C1C}">
                <a14:useLocalDpi xmlns:a14="http://schemas.microsoft.com/office/drawing/2010/main" val="0"/>
              </a:ext>
            </a:extLst>
          </a:blip>
          <a:srcRect l="5252" t="21875" r="52098" b="19830"/>
          <a:stretch>
            <a:fillRect/>
          </a:stretch>
        </p:blipFill>
        <p:spPr bwMode="auto">
          <a:xfrm>
            <a:off x="3238500" y="2589213"/>
            <a:ext cx="112395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3" name="Picture 45"/>
          <p:cNvPicPr>
            <a:picLocks noChangeAspect="1" noChangeArrowheads="1"/>
          </p:cNvPicPr>
          <p:nvPr/>
        </p:nvPicPr>
        <p:blipFill>
          <a:blip r:embed="rId11">
            <a:extLst>
              <a:ext uri="{28A0092B-C50C-407E-A947-70E740481C1C}">
                <a14:useLocalDpi xmlns:a14="http://schemas.microsoft.com/office/drawing/2010/main" val="0"/>
              </a:ext>
            </a:extLst>
          </a:blip>
          <a:srcRect l="4587" t="22743" r="52098" b="19792"/>
          <a:stretch>
            <a:fillRect/>
          </a:stretch>
        </p:blipFill>
        <p:spPr bwMode="auto">
          <a:xfrm>
            <a:off x="4433888" y="2589213"/>
            <a:ext cx="1152525"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4" name="Picture 46"/>
          <p:cNvPicPr>
            <a:picLocks noChangeAspect="1" noChangeArrowheads="1"/>
          </p:cNvPicPr>
          <p:nvPr/>
        </p:nvPicPr>
        <p:blipFill>
          <a:blip r:embed="rId12">
            <a:extLst>
              <a:ext uri="{28A0092B-C50C-407E-A947-70E740481C1C}">
                <a14:useLocalDpi xmlns:a14="http://schemas.microsoft.com/office/drawing/2010/main" val="0"/>
              </a:ext>
            </a:extLst>
          </a:blip>
          <a:srcRect l="4587" t="22743" r="52098" b="18634"/>
          <a:stretch>
            <a:fillRect/>
          </a:stretch>
        </p:blipFill>
        <p:spPr bwMode="auto">
          <a:xfrm>
            <a:off x="5634038" y="2568575"/>
            <a:ext cx="1133475"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55" name="Rectangle 34"/>
          <p:cNvSpPr>
            <a:spLocks noChangeArrowheads="1"/>
          </p:cNvSpPr>
          <p:nvPr/>
        </p:nvSpPr>
        <p:spPr bwMode="auto">
          <a:xfrm>
            <a:off x="-228600" y="4267200"/>
            <a:ext cx="18002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lstStyle/>
          <a:p>
            <a:pPr marL="342900" indent="-342900" algn="ctr">
              <a:lnSpc>
                <a:spcPct val="110000"/>
              </a:lnSpc>
              <a:spcBef>
                <a:spcPct val="20000"/>
              </a:spcBef>
            </a:pPr>
            <a:r>
              <a:rPr lang="fr-FR" sz="1400" b="1" u="sng"/>
              <a:t>INFUSIONS</a:t>
            </a:r>
            <a:endParaRPr lang="en-US" sz="1400" b="1" u="sng"/>
          </a:p>
        </p:txBody>
      </p:sp>
      <p:pic>
        <p:nvPicPr>
          <p:cNvPr id="35856" name="Picture 65"/>
          <p:cNvPicPr>
            <a:picLocks noChangeAspect="1" noChangeArrowheads="1"/>
          </p:cNvPicPr>
          <p:nvPr/>
        </p:nvPicPr>
        <p:blipFill>
          <a:blip r:embed="rId13">
            <a:extLst>
              <a:ext uri="{28A0092B-C50C-407E-A947-70E740481C1C}">
                <a14:useLocalDpi xmlns:a14="http://schemas.microsoft.com/office/drawing/2010/main" val="0"/>
              </a:ext>
            </a:extLst>
          </a:blip>
          <a:srcRect l="26244" t="19252" r="24538" b="18036"/>
          <a:stretch>
            <a:fillRect/>
          </a:stretch>
        </p:blipFill>
        <p:spPr bwMode="auto">
          <a:xfrm>
            <a:off x="1828800" y="3810000"/>
            <a:ext cx="2184400" cy="208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7" name="Picture 66"/>
          <p:cNvPicPr>
            <a:picLocks noChangeAspect="1" noChangeArrowheads="1"/>
          </p:cNvPicPr>
          <p:nvPr/>
        </p:nvPicPr>
        <p:blipFill>
          <a:blip r:embed="rId14">
            <a:extLst>
              <a:ext uri="{28A0092B-C50C-407E-A947-70E740481C1C}">
                <a14:useLocalDpi xmlns:a14="http://schemas.microsoft.com/office/drawing/2010/main" val="0"/>
              </a:ext>
            </a:extLst>
          </a:blip>
          <a:srcRect l="27560" t="19252" r="23886" b="18036"/>
          <a:stretch>
            <a:fillRect/>
          </a:stretch>
        </p:blipFill>
        <p:spPr bwMode="auto">
          <a:xfrm>
            <a:off x="4114800" y="3810000"/>
            <a:ext cx="2185988"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58" name="Text Box 64"/>
          <p:cNvSpPr txBox="1">
            <a:spLocks noChangeArrowheads="1"/>
          </p:cNvSpPr>
          <p:nvPr/>
        </p:nvSpPr>
        <p:spPr bwMode="auto">
          <a:xfrm>
            <a:off x="6172200" y="4495800"/>
            <a:ext cx="10810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fr-FR" sz="1400" b="1"/>
              <a:t>Designs TBC</a:t>
            </a:r>
            <a:endParaRPr lang="en-US" sz="1400" b="1"/>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Pyramid Packaging : Plain offer</a:t>
            </a:r>
            <a:endParaRPr lang="en-US" b="1" smtClean="0"/>
          </a:p>
        </p:txBody>
      </p:sp>
      <p:sp>
        <p:nvSpPr>
          <p:cNvPr id="36868" name="Rectangle 4"/>
          <p:cNvSpPr>
            <a:spLocks noChangeArrowheads="1"/>
          </p:cNvSpPr>
          <p:nvPr/>
        </p:nvSpPr>
        <p:spPr bwMode="auto">
          <a:xfrm>
            <a:off x="-152400" y="1600200"/>
            <a:ext cx="18002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lstStyle/>
          <a:p>
            <a:pPr marL="342900" indent="-342900" algn="ctr">
              <a:lnSpc>
                <a:spcPct val="80000"/>
              </a:lnSpc>
              <a:spcBef>
                <a:spcPct val="20000"/>
              </a:spcBef>
            </a:pPr>
            <a:r>
              <a:rPr lang="fr-FR" b="1" u="sng"/>
              <a:t>WE</a:t>
            </a:r>
          </a:p>
          <a:p>
            <a:pPr marL="342900" indent="-342900" algn="ctr">
              <a:lnSpc>
                <a:spcPct val="80000"/>
              </a:lnSpc>
              <a:spcBef>
                <a:spcPct val="20000"/>
              </a:spcBef>
            </a:pPr>
            <a:endParaRPr lang="en-US" b="1" u="sng"/>
          </a:p>
        </p:txBody>
      </p:sp>
      <p:pic>
        <p:nvPicPr>
          <p:cNvPr id="368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2128838"/>
            <a:ext cx="1081088"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13">
                <a:solidFill>
                  <a:srgbClr val="000000"/>
                </a:solidFill>
                <a:miter lim="800000"/>
                <a:headEnd/>
                <a:tailEnd/>
              </a14:hiddenLine>
            </a:ext>
          </a:extLst>
        </p:spPr>
      </p:pic>
      <p:pic>
        <p:nvPicPr>
          <p:cNvPr id="3687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2120900"/>
            <a:ext cx="10795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13">
                <a:solidFill>
                  <a:srgbClr val="000000"/>
                </a:solidFill>
                <a:miter lim="800000"/>
                <a:headEnd/>
                <a:tailEnd/>
              </a14:hiddenLine>
            </a:ext>
          </a:extLst>
        </p:spPr>
      </p:pic>
      <p:pic>
        <p:nvPicPr>
          <p:cNvPr id="368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0600" y="2120900"/>
            <a:ext cx="1079500"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13">
                <a:solidFill>
                  <a:srgbClr val="000000"/>
                </a:solidFill>
                <a:miter lim="800000"/>
                <a:headEnd/>
                <a:tailEnd/>
              </a14:hiddenLine>
            </a:ext>
          </a:extLst>
        </p:spPr>
      </p:pic>
      <p:pic>
        <p:nvPicPr>
          <p:cNvPr id="3687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3600" y="2120900"/>
            <a:ext cx="1079500" cy="106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13">
                <a:solidFill>
                  <a:srgbClr val="000000"/>
                </a:solidFill>
                <a:miter lim="800000"/>
                <a:headEnd/>
                <a:tailEnd/>
              </a14:hiddenLine>
            </a:ext>
          </a:extLst>
        </p:spPr>
      </p:pic>
      <p:pic>
        <p:nvPicPr>
          <p:cNvPr id="36873"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2135188"/>
            <a:ext cx="1079500" cy="106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13">
                <a:solidFill>
                  <a:srgbClr val="000000"/>
                </a:solidFill>
                <a:miter lim="800000"/>
                <a:headEnd/>
                <a:tailEnd/>
              </a14:hiddenLine>
            </a:ext>
          </a:extLst>
        </p:spPr>
      </p:pic>
      <p:pic>
        <p:nvPicPr>
          <p:cNvPr id="36874"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57600" y="2120900"/>
            <a:ext cx="1071563"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13">
                <a:solidFill>
                  <a:srgbClr val="000000"/>
                </a:solidFill>
                <a:miter lim="800000"/>
                <a:headEnd/>
                <a:tailEnd/>
              </a14:hiddenLine>
            </a:ext>
          </a:extLst>
        </p:spPr>
      </p:pic>
      <p:pic>
        <p:nvPicPr>
          <p:cNvPr id="36875" name="Picture 11" descr="BDFCamomilleFace copi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86200" y="3962400"/>
            <a:ext cx="1179513"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6" name="Picture 12" descr="BDFTilleulFace copi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43000" y="3962400"/>
            <a:ext cx="1223963"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7" name="Picture 13" descr="BDFVerveineFace copi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14600" y="3962400"/>
            <a:ext cx="1225550"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8" name="Picture 14" descr="BDFVerveineMentheFace copi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81600" y="3962400"/>
            <a:ext cx="1154113" cy="115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9" name="Rectangle 15"/>
          <p:cNvSpPr>
            <a:spLocks noChangeArrowheads="1"/>
          </p:cNvSpPr>
          <p:nvPr/>
        </p:nvSpPr>
        <p:spPr bwMode="auto">
          <a:xfrm>
            <a:off x="-228600" y="4191000"/>
            <a:ext cx="18002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lstStyle/>
          <a:p>
            <a:pPr marL="342900" indent="-342900" algn="ctr">
              <a:lnSpc>
                <a:spcPct val="80000"/>
              </a:lnSpc>
              <a:spcBef>
                <a:spcPct val="20000"/>
              </a:spcBef>
            </a:pPr>
            <a:r>
              <a:rPr lang="fr-FR" b="1" u="sng"/>
              <a:t>FR</a:t>
            </a:r>
          </a:p>
          <a:p>
            <a:pPr marL="342900" indent="-342900" algn="ctr">
              <a:lnSpc>
                <a:spcPct val="80000"/>
              </a:lnSpc>
              <a:spcBef>
                <a:spcPct val="20000"/>
              </a:spcBef>
            </a:pPr>
            <a:endParaRPr lang="en-US" b="1" u="sng"/>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Pyramid Packaging : Travel offer</a:t>
            </a:r>
            <a:endParaRPr lang="en-US" b="1" smtClean="0"/>
          </a:p>
        </p:txBody>
      </p:sp>
      <p:sp>
        <p:nvSpPr>
          <p:cNvPr id="37892" name="Rectangle 29"/>
          <p:cNvSpPr>
            <a:spLocks noChangeArrowheads="1"/>
          </p:cNvSpPr>
          <p:nvPr/>
        </p:nvSpPr>
        <p:spPr bwMode="auto">
          <a:xfrm>
            <a:off x="228600" y="1981200"/>
            <a:ext cx="18002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lstStyle/>
          <a:p>
            <a:pPr marL="342900" indent="-342900">
              <a:lnSpc>
                <a:spcPct val="110000"/>
              </a:lnSpc>
              <a:spcBef>
                <a:spcPct val="20000"/>
              </a:spcBef>
            </a:pPr>
            <a:r>
              <a:rPr lang="fr-FR" b="1" u="sng"/>
              <a:t>TEAS</a:t>
            </a:r>
            <a:endParaRPr lang="en-US" b="1" u="sng"/>
          </a:p>
        </p:txBody>
      </p:sp>
      <p:sp>
        <p:nvSpPr>
          <p:cNvPr id="37893" name="Rectangle 30"/>
          <p:cNvSpPr>
            <a:spLocks noChangeArrowheads="1"/>
          </p:cNvSpPr>
          <p:nvPr/>
        </p:nvSpPr>
        <p:spPr bwMode="auto">
          <a:xfrm>
            <a:off x="228600" y="4343400"/>
            <a:ext cx="18002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lstStyle/>
          <a:p>
            <a:pPr marL="342900" indent="-342900">
              <a:lnSpc>
                <a:spcPct val="110000"/>
              </a:lnSpc>
              <a:spcBef>
                <a:spcPct val="20000"/>
              </a:spcBef>
            </a:pPr>
            <a:r>
              <a:rPr lang="fr-FR" b="1" u="sng"/>
              <a:t>INFUSIONS</a:t>
            </a:r>
            <a:endParaRPr lang="en-US" b="1" u="sng"/>
          </a:p>
        </p:txBody>
      </p:sp>
      <p:pic>
        <p:nvPicPr>
          <p:cNvPr id="37894" name="Picture 37"/>
          <p:cNvPicPr>
            <a:picLocks noChangeAspect="1" noChangeArrowheads="1"/>
          </p:cNvPicPr>
          <p:nvPr/>
        </p:nvPicPr>
        <p:blipFill>
          <a:blip r:embed="rId3">
            <a:extLst>
              <a:ext uri="{28A0092B-C50C-407E-A947-70E740481C1C}">
                <a14:useLocalDpi xmlns:a14="http://schemas.microsoft.com/office/drawing/2010/main" val="0"/>
              </a:ext>
            </a:extLst>
          </a:blip>
          <a:srcRect l="17072" t="39371" r="51418" b="17747"/>
          <a:stretch>
            <a:fillRect/>
          </a:stretch>
        </p:blipFill>
        <p:spPr bwMode="auto">
          <a:xfrm>
            <a:off x="5715000" y="4530725"/>
            <a:ext cx="1270000"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Picture 38"/>
          <p:cNvPicPr>
            <a:picLocks noChangeAspect="1" noChangeArrowheads="1"/>
          </p:cNvPicPr>
          <p:nvPr/>
        </p:nvPicPr>
        <p:blipFill>
          <a:blip r:embed="rId4">
            <a:extLst>
              <a:ext uri="{28A0092B-C50C-407E-A947-70E740481C1C}">
                <a14:useLocalDpi xmlns:a14="http://schemas.microsoft.com/office/drawing/2010/main" val="0"/>
              </a:ext>
            </a:extLst>
          </a:blip>
          <a:srcRect l="17072" t="39371" r="51433" b="17747"/>
          <a:stretch>
            <a:fillRect/>
          </a:stretch>
        </p:blipFill>
        <p:spPr bwMode="auto">
          <a:xfrm>
            <a:off x="4343400" y="4530725"/>
            <a:ext cx="1270000"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6" name="Picture 39"/>
          <p:cNvPicPr>
            <a:picLocks noChangeAspect="1" noChangeArrowheads="1"/>
          </p:cNvPicPr>
          <p:nvPr/>
        </p:nvPicPr>
        <p:blipFill>
          <a:blip r:embed="rId5">
            <a:extLst>
              <a:ext uri="{28A0092B-C50C-407E-A947-70E740481C1C}">
                <a14:useLocalDpi xmlns:a14="http://schemas.microsoft.com/office/drawing/2010/main" val="0"/>
              </a:ext>
            </a:extLst>
          </a:blip>
          <a:srcRect l="17058" t="39371" r="51447" b="17747"/>
          <a:stretch>
            <a:fillRect/>
          </a:stretch>
        </p:blipFill>
        <p:spPr bwMode="auto">
          <a:xfrm>
            <a:off x="1692275" y="4530725"/>
            <a:ext cx="1270000"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7" name="Picture 40"/>
          <p:cNvPicPr>
            <a:picLocks noChangeAspect="1" noChangeArrowheads="1"/>
          </p:cNvPicPr>
          <p:nvPr/>
        </p:nvPicPr>
        <p:blipFill>
          <a:blip r:embed="rId6">
            <a:extLst>
              <a:ext uri="{28A0092B-C50C-407E-A947-70E740481C1C}">
                <a14:useLocalDpi xmlns:a14="http://schemas.microsoft.com/office/drawing/2010/main" val="0"/>
              </a:ext>
            </a:extLst>
          </a:blip>
          <a:srcRect l="17708" t="39371" r="51447" b="17747"/>
          <a:stretch>
            <a:fillRect/>
          </a:stretch>
        </p:blipFill>
        <p:spPr bwMode="auto">
          <a:xfrm>
            <a:off x="3048000" y="4530725"/>
            <a:ext cx="1243013"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8" name="Picture 41"/>
          <p:cNvPicPr>
            <a:picLocks noChangeAspect="1" noChangeArrowheads="1"/>
          </p:cNvPicPr>
          <p:nvPr/>
        </p:nvPicPr>
        <p:blipFill>
          <a:blip r:embed="rId7">
            <a:extLst>
              <a:ext uri="{28A0092B-C50C-407E-A947-70E740481C1C}">
                <a14:useLocalDpi xmlns:a14="http://schemas.microsoft.com/office/drawing/2010/main" val="0"/>
              </a:ext>
            </a:extLst>
          </a:blip>
          <a:srcRect l="10504" t="17516" r="10750" b="49788"/>
          <a:stretch>
            <a:fillRect/>
          </a:stretch>
        </p:blipFill>
        <p:spPr bwMode="auto">
          <a:xfrm>
            <a:off x="1828800" y="1263650"/>
            <a:ext cx="4751388"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9" name="Picture 42"/>
          <p:cNvPicPr>
            <a:picLocks noChangeAspect="1" noChangeArrowheads="1"/>
          </p:cNvPicPr>
          <p:nvPr/>
        </p:nvPicPr>
        <p:blipFill>
          <a:blip r:embed="rId7">
            <a:extLst>
              <a:ext uri="{28A0092B-C50C-407E-A947-70E740481C1C}">
                <a14:useLocalDpi xmlns:a14="http://schemas.microsoft.com/office/drawing/2010/main" val="0"/>
              </a:ext>
            </a:extLst>
          </a:blip>
          <a:srcRect l="10504" t="58971" r="37978" b="8989"/>
          <a:stretch>
            <a:fillRect/>
          </a:stretch>
        </p:blipFill>
        <p:spPr bwMode="auto">
          <a:xfrm>
            <a:off x="2514600" y="2847975"/>
            <a:ext cx="3205163"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00" name="Text Box 43"/>
          <p:cNvSpPr txBox="1">
            <a:spLocks noChangeArrowheads="1"/>
          </p:cNvSpPr>
          <p:nvPr/>
        </p:nvSpPr>
        <p:spPr bwMode="auto">
          <a:xfrm>
            <a:off x="5867400" y="3200400"/>
            <a:ext cx="10810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fr-FR" sz="1600"/>
              <a:t>Designs TBC</a:t>
            </a:r>
            <a:endParaRPr lang="en-US" sz="160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extBox 2"/>
          <p:cNvSpPr txBox="1">
            <a:spLocks noChangeArrowheads="1"/>
          </p:cNvSpPr>
          <p:nvPr/>
        </p:nvSpPr>
        <p:spPr bwMode="auto">
          <a:xfrm>
            <a:off x="1143000" y="2895600"/>
            <a:ext cx="75438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 How can we make it big?</a:t>
            </a:r>
          </a:p>
          <a:p>
            <a:pPr algn="ctr" eaLnBrk="1" hangingPunct="1"/>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extBox 2"/>
          <p:cNvSpPr txBox="1">
            <a:spLocks noChangeArrowheads="1"/>
          </p:cNvSpPr>
          <p:nvPr/>
        </p:nvSpPr>
        <p:spPr bwMode="auto">
          <a:xfrm>
            <a:off x="1143000" y="2895600"/>
            <a:ext cx="7543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How can we make it big? </a:t>
            </a:r>
          </a:p>
          <a:p>
            <a:pPr algn="ctr" eaLnBrk="1" hangingPunct="1"/>
            <a:r>
              <a:rPr lang="fr-FR" sz="3200" b="1">
                <a:solidFill>
                  <a:srgbClr val="C00000"/>
                </a:solidFill>
                <a:latin typeface="Century Gothic" pitchFamily="34" charset="0"/>
              </a:rPr>
              <a:t>- Manifesto</a:t>
            </a:r>
            <a:r>
              <a:rPr lang="fr-FR" sz="3200">
                <a:latin typeface="Calibri" pitchFamily="34" charset="0"/>
              </a:rPr>
              <a:t> </a:t>
            </a:r>
            <a:r>
              <a:rPr lang="fr-FR" sz="3200" b="1">
                <a:solidFill>
                  <a:srgbClr val="C00000"/>
                </a:solidFill>
                <a:latin typeface="Century Gothic" pitchFamily="34" charset="0"/>
              </a:rPr>
              <a:t>&amp;</a:t>
            </a:r>
            <a:r>
              <a:rPr lang="fr-FR" sz="3200">
                <a:latin typeface="Calibri" pitchFamily="34" charset="0"/>
              </a:rPr>
              <a:t> </a:t>
            </a:r>
            <a:r>
              <a:rPr lang="fr-FR" sz="3200" b="1">
                <a:solidFill>
                  <a:srgbClr val="C00000"/>
                </a:solidFill>
                <a:latin typeface="Century Gothic" pitchFamily="34" charset="0"/>
              </a:rPr>
              <a:t>Ladder</a:t>
            </a:r>
            <a:r>
              <a:rPr lang="fr-FR" sz="3200">
                <a:latin typeface="Calibri" pitchFamily="34" charset="0"/>
              </a:rPr>
              <a:t> </a:t>
            </a:r>
            <a:r>
              <a:rPr lang="fr-FR" sz="3200" b="1">
                <a:solidFill>
                  <a:srgbClr val="C00000"/>
                </a:solidFill>
                <a:latin typeface="Century Gothic" pitchFamily="34" charset="0"/>
              </a:rPr>
              <a:t>-</a:t>
            </a:r>
          </a:p>
          <a:p>
            <a:pPr algn="ctr" eaLnBrk="1" hangingPunct="1"/>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endParaRPr lang="en-US" smtClean="0"/>
          </a:p>
        </p:txBody>
      </p:sp>
      <p:sp>
        <p:nvSpPr>
          <p:cNvPr id="3" name="Subtitle 2"/>
          <p:cNvSpPr>
            <a:spLocks noGrp="1"/>
          </p:cNvSpPr>
          <p:nvPr>
            <p:ph type="subTitle" idx="1"/>
          </p:nvPr>
        </p:nvSpPr>
        <p:spPr/>
        <p:txBody>
          <a:bodyPr/>
          <a:lstStyle/>
          <a:p>
            <a:pPr eaLnBrk="1" hangingPunct="1">
              <a:defRPr/>
            </a:pPr>
            <a:endParaRPr lang="en-US"/>
          </a:p>
        </p:txBody>
      </p:sp>
      <p:pic>
        <p:nvPicPr>
          <p:cNvPr id="40964" name="Picture 2" descr="\\mediavault\Active_Clients\unilever\France\Lipton James Cook\planning\Final Presentation_to_be_exported\bullets\big_slides_ask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5" name="Text Box 3"/>
          <p:cNvSpPr txBox="1">
            <a:spLocks noChangeArrowheads="1"/>
          </p:cNvSpPr>
          <p:nvPr/>
        </p:nvSpPr>
        <p:spPr bwMode="auto">
          <a:xfrm>
            <a:off x="2333625" y="2266950"/>
            <a:ext cx="3517900" cy="207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r>
              <a:rPr lang="en-GB" sz="9600" b="1" i="1">
                <a:solidFill>
                  <a:schemeClr val="bg1"/>
                </a:solidFill>
                <a:latin typeface="Trebuchet MS" pitchFamily="34" charset="0"/>
              </a:rPr>
              <a:t>asked</a:t>
            </a:r>
          </a:p>
        </p:txBody>
      </p:sp>
      <p:sp>
        <p:nvSpPr>
          <p:cNvPr id="40966" name="Text Box 8"/>
          <p:cNvSpPr txBox="1">
            <a:spLocks noChangeArrowheads="1"/>
          </p:cNvSpPr>
          <p:nvPr/>
        </p:nvSpPr>
        <p:spPr bwMode="auto">
          <a:xfrm>
            <a:off x="2784475" y="2057400"/>
            <a:ext cx="855663"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r>
              <a:rPr lang="en-GB" sz="4000" b="1" i="1">
                <a:solidFill>
                  <a:schemeClr val="bg1"/>
                </a:solidFill>
                <a:latin typeface="Trebuchet MS" pitchFamily="34" charset="0"/>
              </a:rPr>
              <a:t>we</a:t>
            </a:r>
          </a:p>
        </p:txBody>
      </p:sp>
      <p:sp>
        <p:nvSpPr>
          <p:cNvPr id="40967" name="Text Box 9"/>
          <p:cNvSpPr txBox="1">
            <a:spLocks noChangeArrowheads="1"/>
          </p:cNvSpPr>
          <p:nvPr/>
        </p:nvSpPr>
        <p:spPr bwMode="auto">
          <a:xfrm>
            <a:off x="4551363" y="3879850"/>
            <a:ext cx="1773237"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r>
              <a:rPr lang="en-GB" sz="2800" b="1" i="1">
                <a:solidFill>
                  <a:schemeClr val="bg1"/>
                </a:solidFill>
                <a:latin typeface="Trebuchet MS" pitchFamily="34" charset="0"/>
              </a:rPr>
              <a:t>ourselves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endParaRPr lang="en-US" smtClean="0"/>
          </a:p>
        </p:txBody>
      </p:sp>
      <p:sp>
        <p:nvSpPr>
          <p:cNvPr id="3" name="Subtitle 2"/>
          <p:cNvSpPr>
            <a:spLocks noGrp="1"/>
          </p:cNvSpPr>
          <p:nvPr>
            <p:ph type="subTitle" idx="1"/>
          </p:nvPr>
        </p:nvSpPr>
        <p:spPr/>
        <p:txBody>
          <a:bodyPr/>
          <a:lstStyle/>
          <a:p>
            <a:pPr eaLnBrk="1" hangingPunct="1">
              <a:defRPr/>
            </a:pPr>
            <a:endParaRPr lang="en-US"/>
          </a:p>
        </p:txBody>
      </p:sp>
      <p:pic>
        <p:nvPicPr>
          <p:cNvPr id="41988" name="Picture 2" descr="\\mediavault\Active_Clients\unilever\France\Lipton James Cook\planning\Final Presentation_to_be_exported\bullets\big_slides_porcelai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9" name="Text Box 7"/>
          <p:cNvSpPr txBox="1">
            <a:spLocks noChangeArrowheads="1"/>
          </p:cNvSpPr>
          <p:nvPr/>
        </p:nvSpPr>
        <p:spPr bwMode="auto">
          <a:xfrm>
            <a:off x="2133600" y="1447800"/>
            <a:ext cx="1746250"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r>
              <a:rPr lang="en-GB" sz="6000" b="1" i="1">
                <a:solidFill>
                  <a:schemeClr val="bg1"/>
                </a:solidFill>
                <a:latin typeface="Trebuchet MS" pitchFamily="34" charset="0"/>
              </a:rPr>
              <a:t>Why</a:t>
            </a:r>
          </a:p>
        </p:txBody>
      </p:sp>
      <p:sp>
        <p:nvSpPr>
          <p:cNvPr id="41990" name="Text Box 8"/>
          <p:cNvSpPr txBox="1">
            <a:spLocks noChangeArrowheads="1"/>
          </p:cNvSpPr>
          <p:nvPr/>
        </p:nvSpPr>
        <p:spPr bwMode="auto">
          <a:xfrm>
            <a:off x="-381000" y="2971800"/>
            <a:ext cx="7751763" cy="163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r>
              <a:rPr lang="en-GB" sz="10000" b="1" i="1">
                <a:solidFill>
                  <a:schemeClr val="bg1"/>
                </a:solidFill>
                <a:latin typeface="Trebuchet MS" pitchFamily="34" charset="0"/>
              </a:rPr>
              <a:t>Porcelaint?</a:t>
            </a:r>
          </a:p>
        </p:txBody>
      </p:sp>
      <p:sp>
        <p:nvSpPr>
          <p:cNvPr id="41991" name="Text Box 9"/>
          <p:cNvSpPr txBox="1">
            <a:spLocks noChangeArrowheads="1"/>
          </p:cNvSpPr>
          <p:nvPr/>
        </p:nvSpPr>
        <p:spPr bwMode="auto">
          <a:xfrm>
            <a:off x="228600" y="1447800"/>
            <a:ext cx="2493963"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r>
              <a:rPr lang="en-GB" sz="2000" b="1" i="1">
                <a:solidFill>
                  <a:srgbClr val="FF0000"/>
                </a:solidFill>
                <a:latin typeface="Trebuchet MS" pitchFamily="34" charset="0"/>
              </a:rPr>
              <a:t>we asked ourselves</a:t>
            </a:r>
          </a:p>
        </p:txBody>
      </p:sp>
      <p:sp>
        <p:nvSpPr>
          <p:cNvPr id="41992" name="Text Box 10"/>
          <p:cNvSpPr txBox="1">
            <a:spLocks noChangeArrowheads="1"/>
          </p:cNvSpPr>
          <p:nvPr/>
        </p:nvSpPr>
        <p:spPr bwMode="auto">
          <a:xfrm>
            <a:off x="2590800" y="2209800"/>
            <a:ext cx="4506913"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GB" sz="2400" b="1" i="1">
                <a:solidFill>
                  <a:srgbClr val="FF0000"/>
                </a:solidFill>
                <a:latin typeface="Trebuchet MS" pitchFamily="34" charset="0"/>
              </a:rPr>
              <a:t>should tea always be drunk in</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endParaRPr lang="en-US" smtClean="0"/>
          </a:p>
        </p:txBody>
      </p:sp>
      <p:sp>
        <p:nvSpPr>
          <p:cNvPr id="3" name="Subtitle 2"/>
          <p:cNvSpPr>
            <a:spLocks noGrp="1"/>
          </p:cNvSpPr>
          <p:nvPr>
            <p:ph type="subTitle" idx="1"/>
          </p:nvPr>
        </p:nvSpPr>
        <p:spPr/>
        <p:txBody>
          <a:bodyPr/>
          <a:lstStyle/>
          <a:p>
            <a:pPr eaLnBrk="1" hangingPunct="1">
              <a:defRPr/>
            </a:pPr>
            <a:endParaRPr lang="en-US"/>
          </a:p>
        </p:txBody>
      </p:sp>
      <p:pic>
        <p:nvPicPr>
          <p:cNvPr id="43012" name="Picture 2" descr="\\mediavault\Active_Clients\unilever\France\Lipton James Cook\planning\Final Presentation_to_be_exported\bullets\big_slides_ol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3" name="Text Box 7"/>
          <p:cNvSpPr txBox="1">
            <a:spLocks noChangeArrowheads="1"/>
          </p:cNvSpPr>
          <p:nvPr/>
        </p:nvSpPr>
        <p:spPr bwMode="auto">
          <a:xfrm>
            <a:off x="2130425" y="1355725"/>
            <a:ext cx="1746250"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r>
              <a:rPr lang="en-GB" sz="6000" b="1" i="1">
                <a:solidFill>
                  <a:schemeClr val="bg1"/>
                </a:solidFill>
                <a:latin typeface="Trebuchet MS" pitchFamily="34" charset="0"/>
              </a:rPr>
              <a:t>Why</a:t>
            </a:r>
          </a:p>
        </p:txBody>
      </p:sp>
      <p:sp>
        <p:nvSpPr>
          <p:cNvPr id="43014" name="Text Box 8"/>
          <p:cNvSpPr txBox="1">
            <a:spLocks noChangeArrowheads="1"/>
          </p:cNvSpPr>
          <p:nvPr/>
        </p:nvSpPr>
        <p:spPr bwMode="auto">
          <a:xfrm>
            <a:off x="-304800" y="2743200"/>
            <a:ext cx="7751763" cy="274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r>
              <a:rPr lang="en-GB" sz="12900" b="1" i="1">
                <a:solidFill>
                  <a:schemeClr val="bg1"/>
                </a:solidFill>
                <a:latin typeface="Trebuchet MS" pitchFamily="34" charset="0"/>
              </a:rPr>
              <a:t>old</a:t>
            </a:r>
          </a:p>
        </p:txBody>
      </p:sp>
      <p:sp>
        <p:nvSpPr>
          <p:cNvPr id="43015" name="Text Box 9"/>
          <p:cNvSpPr txBox="1">
            <a:spLocks noChangeArrowheads="1"/>
          </p:cNvSpPr>
          <p:nvPr/>
        </p:nvSpPr>
        <p:spPr bwMode="auto">
          <a:xfrm>
            <a:off x="207963" y="1654175"/>
            <a:ext cx="24939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r>
              <a:rPr lang="en-GB" sz="2000" b="1" i="1">
                <a:solidFill>
                  <a:srgbClr val="FF0000"/>
                </a:solidFill>
                <a:latin typeface="Trebuchet MS" pitchFamily="34" charset="0"/>
              </a:rPr>
              <a:t>we asked ourselves</a:t>
            </a:r>
          </a:p>
        </p:txBody>
      </p:sp>
      <p:sp>
        <p:nvSpPr>
          <p:cNvPr id="43016" name="Text Box 10"/>
          <p:cNvSpPr txBox="1">
            <a:spLocks noChangeArrowheads="1"/>
          </p:cNvSpPr>
          <p:nvPr/>
        </p:nvSpPr>
        <p:spPr bwMode="auto">
          <a:xfrm>
            <a:off x="3460750" y="1914525"/>
            <a:ext cx="3417888"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GB" sz="2400" b="1" i="1">
                <a:solidFill>
                  <a:srgbClr val="FF0000"/>
                </a:solidFill>
                <a:latin typeface="Trebuchet MS" pitchFamily="34" charset="0"/>
              </a:rPr>
              <a:t>should tea be ruled by</a:t>
            </a:r>
          </a:p>
        </p:txBody>
      </p:sp>
      <p:sp>
        <p:nvSpPr>
          <p:cNvPr id="43017" name="Text Box 11"/>
          <p:cNvSpPr txBox="1">
            <a:spLocks noChangeArrowheads="1"/>
          </p:cNvSpPr>
          <p:nvPr/>
        </p:nvSpPr>
        <p:spPr bwMode="auto">
          <a:xfrm>
            <a:off x="2362200" y="4648200"/>
            <a:ext cx="2620963"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GB" sz="3600" b="1" i="1">
                <a:solidFill>
                  <a:srgbClr val="FF0000"/>
                </a:solidFill>
                <a:latin typeface="Trebuchet MS" pitchFamily="34" charset="0"/>
              </a:rPr>
              <a:t>Traditions?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what-do-you-want-to-achieve_lipton_JCook_des03_interior_master_slide.jp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GB" b="1" smtClean="0"/>
              <a:t>Jobs-to-be-Done &amp; Objectives </a:t>
            </a:r>
            <a:endParaRPr lang="en-US" b="1" smtClean="0"/>
          </a:p>
        </p:txBody>
      </p:sp>
      <p:graphicFrame>
        <p:nvGraphicFramePr>
          <p:cNvPr id="5" name="Group 71"/>
          <p:cNvGraphicFramePr>
            <a:graphicFrameLocks noGrp="1"/>
          </p:cNvGraphicFramePr>
          <p:nvPr/>
        </p:nvGraphicFramePr>
        <p:xfrm>
          <a:off x="685800" y="1403350"/>
          <a:ext cx="6096000" cy="3930650"/>
        </p:xfrm>
        <a:graphic>
          <a:graphicData uri="http://schemas.openxmlformats.org/drawingml/2006/table">
            <a:tbl>
              <a:tblPr/>
              <a:tblGrid>
                <a:gridCol w="2133600"/>
                <a:gridCol w="3962400"/>
              </a:tblGrid>
              <a:tr h="6313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dirty="0" smtClean="0">
                          <a:ln>
                            <a:noFill/>
                          </a:ln>
                          <a:solidFill>
                            <a:schemeClr val="tx1"/>
                          </a:solidFill>
                          <a:effectLst/>
                          <a:latin typeface="Arial" pitchFamily="34" charset="0"/>
                        </a:rPr>
                        <a:t>Job-to-be-Done</a:t>
                      </a:r>
                    </a:p>
                  </a:txBody>
                  <a:tcPr marL="80112" marR="80112" marT="40051" marB="4005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dirty="0" smtClean="0">
                          <a:ln>
                            <a:noFill/>
                          </a:ln>
                          <a:solidFill>
                            <a:schemeClr val="tx1"/>
                          </a:solidFill>
                          <a:effectLst/>
                          <a:latin typeface="Arial" pitchFamily="34" charset="0"/>
                        </a:rPr>
                        <a:t>Measureable Objectives (MO’s)</a:t>
                      </a:r>
                    </a:p>
                  </a:txBody>
                  <a:tcPr marL="80112" marR="80112" marT="40051" marB="4005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99291">
                <a:tc>
                  <a:txBody>
                    <a:bodyPr/>
                    <a:lstStyle/>
                    <a:p>
                      <a:pPr marL="0" marR="0" lvl="0" indent="0" algn="l" defTabSz="914400" rtl="0" eaLnBrk="1" fontAlgn="base" latinLnBrk="0" hangingPunct="1">
                        <a:lnSpc>
                          <a:spcPct val="100000"/>
                        </a:lnSpc>
                        <a:spcBef>
                          <a:spcPct val="20000"/>
                        </a:spcBef>
                        <a:spcAft>
                          <a:spcPct val="0"/>
                        </a:spcAft>
                        <a:buClr>
                          <a:srgbClr val="000000"/>
                        </a:buClr>
                        <a:buSzTx/>
                        <a:buFontTx/>
                        <a:buNone/>
                        <a:tabLst/>
                      </a:pPr>
                      <a:r>
                        <a:rPr kumimoji="0" lang="en-US" sz="1400" b="0" i="0" u="none" strike="noStrike" cap="none" normalizeH="0" baseline="0" smtClean="0">
                          <a:ln>
                            <a:noFill/>
                          </a:ln>
                          <a:solidFill>
                            <a:srgbClr val="000000"/>
                          </a:solidFill>
                          <a:effectLst/>
                          <a:latin typeface="Arial" pitchFamily="34" charset="0"/>
                          <a:sym typeface="Times" pitchFamily="18" charset="0"/>
                        </a:rPr>
                        <a:t>Make all European women tea drinkers  buy Lipton Pyramids, instead of competition (Twinings, La Tisannière, Greenfield, Herbapol), whenever they want to enjoy a pleasurable tea moment.</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0" i="0" u="none" strike="noStrike" cap="none" normalizeH="0" baseline="0" smtClean="0">
                        <a:ln>
                          <a:noFill/>
                        </a:ln>
                        <a:solidFill>
                          <a:schemeClr val="tx1"/>
                        </a:solidFill>
                        <a:effectLst/>
                        <a:latin typeface="Arial" pitchFamily="34" charset="0"/>
                      </a:endParaRPr>
                    </a:p>
                  </a:txBody>
                  <a:tcPr marL="80112" marR="80112" marT="40051" marB="4005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Blip>
                          <a:blip r:embed="rId3"/>
                        </a:buBlip>
                        <a:tabLst/>
                      </a:pPr>
                      <a:r>
                        <a:rPr kumimoji="0" lang="en-GB" sz="1400" b="1" i="0" u="none" strike="noStrike" cap="none" normalizeH="0" baseline="0" dirty="0" smtClean="0">
                          <a:ln>
                            <a:noFill/>
                          </a:ln>
                          <a:solidFill>
                            <a:schemeClr val="tx1"/>
                          </a:solidFill>
                          <a:effectLst/>
                          <a:latin typeface="Arial" pitchFamily="34" charset="0"/>
                        </a:rPr>
                        <a:t> MMO (Measureable Marketing Objective):</a:t>
                      </a:r>
                      <a:r>
                        <a:rPr kumimoji="0" lang="en-GB" sz="1400" b="0" i="0" u="none" strike="noStrike" cap="none" normalizeH="0" baseline="0" dirty="0" smtClean="0">
                          <a:ln>
                            <a:noFill/>
                          </a:ln>
                          <a:solidFill>
                            <a:schemeClr val="tx1"/>
                          </a:solidFill>
                          <a:effectLst/>
                          <a:latin typeface="Arial" pitchFamily="34" charset="0"/>
                        </a:rPr>
                        <a:t> </a:t>
                      </a:r>
                    </a:p>
                    <a:p>
                      <a:pPr marL="457200" marR="0" lvl="1" indent="0" algn="l" defTabSz="914400" rtl="0" eaLnBrk="1" fontAlgn="base" latinLnBrk="0" hangingPunct="1">
                        <a:lnSpc>
                          <a:spcPct val="100000"/>
                        </a:lnSpc>
                        <a:spcBef>
                          <a:spcPct val="20000"/>
                        </a:spcBef>
                        <a:spcAft>
                          <a:spcPct val="0"/>
                        </a:spcAft>
                        <a:buClr>
                          <a:srgbClr val="000000"/>
                        </a:buClr>
                        <a:buSzTx/>
                        <a:buFontTx/>
                        <a:buBlip>
                          <a:blip r:embed="rId4"/>
                        </a:buBlip>
                        <a:tabLst/>
                      </a:pPr>
                      <a:r>
                        <a:rPr kumimoji="0" lang="en-US" sz="1400" b="0" i="0" u="none" strike="noStrike" cap="none" normalizeH="0" baseline="0" dirty="0" smtClean="0">
                          <a:ln>
                            <a:noFill/>
                          </a:ln>
                          <a:solidFill>
                            <a:srgbClr val="000000"/>
                          </a:solidFill>
                          <a:effectLst/>
                          <a:latin typeface="Arial" pitchFamily="34" charset="0"/>
                          <a:sym typeface="Times" pitchFamily="18" charset="0"/>
                        </a:rPr>
                        <a:t> Increase Pyramid penetration from 8 to 10% by the end of 2010.</a:t>
                      </a:r>
                    </a:p>
                    <a:p>
                      <a:pPr marL="457200" marR="0" lvl="1" indent="0" algn="l" defTabSz="914400" rtl="0" eaLnBrk="1" fontAlgn="base" latinLnBrk="0" hangingPunct="1">
                        <a:lnSpc>
                          <a:spcPct val="100000"/>
                        </a:lnSpc>
                        <a:spcBef>
                          <a:spcPct val="20000"/>
                        </a:spcBef>
                        <a:spcAft>
                          <a:spcPct val="0"/>
                        </a:spcAft>
                        <a:buClr>
                          <a:srgbClr val="000000"/>
                        </a:buClr>
                        <a:buSzTx/>
                        <a:buFontTx/>
                        <a:buBlip>
                          <a:blip r:embed="rId4"/>
                        </a:buBlip>
                        <a:tabLst/>
                      </a:pPr>
                      <a:r>
                        <a:rPr kumimoji="0" lang="fr-FR" sz="1400" b="0" i="0" u="none" strike="noStrike" cap="none" normalizeH="0" baseline="0" dirty="0" smtClean="0">
                          <a:ln>
                            <a:noFill/>
                          </a:ln>
                          <a:solidFill>
                            <a:srgbClr val="000000"/>
                          </a:solidFill>
                          <a:effectLst/>
                          <a:latin typeface="Arial" pitchFamily="34" charset="0"/>
                          <a:sym typeface="Times" pitchFamily="18" charset="0"/>
                        </a:rPr>
                        <a:t> Regain MS in </a:t>
                      </a:r>
                      <a:r>
                        <a:rPr kumimoji="0" lang="fr-FR" sz="1400" b="0" i="0" u="none" strike="noStrike" cap="none" normalizeH="0" baseline="0" dirty="0" err="1" smtClean="0">
                          <a:ln>
                            <a:noFill/>
                          </a:ln>
                          <a:solidFill>
                            <a:srgbClr val="000000"/>
                          </a:solidFill>
                          <a:effectLst/>
                          <a:latin typeface="Arial" pitchFamily="34" charset="0"/>
                          <a:sym typeface="Times" pitchFamily="18" charset="0"/>
                        </a:rPr>
                        <a:t>healthy</a:t>
                      </a:r>
                      <a:r>
                        <a:rPr kumimoji="0" lang="fr-FR" sz="1400" b="0" i="0" u="none" strike="noStrike" cap="none" normalizeH="0" baseline="0" dirty="0" smtClean="0">
                          <a:ln>
                            <a:noFill/>
                          </a:ln>
                          <a:solidFill>
                            <a:srgbClr val="000000"/>
                          </a:solidFill>
                          <a:effectLst/>
                          <a:latin typeface="Arial" pitchFamily="34" charset="0"/>
                          <a:sym typeface="Times" pitchFamily="18" charset="0"/>
                        </a:rPr>
                        <a:t> </a:t>
                      </a:r>
                      <a:r>
                        <a:rPr kumimoji="0" lang="fr-FR" sz="1400" b="0" i="0" u="none" strike="noStrike" cap="none" normalizeH="0" baseline="0" dirty="0" err="1" smtClean="0">
                          <a:ln>
                            <a:noFill/>
                          </a:ln>
                          <a:solidFill>
                            <a:srgbClr val="000000"/>
                          </a:solidFill>
                          <a:effectLst/>
                          <a:latin typeface="Arial" pitchFamily="34" charset="0"/>
                          <a:sym typeface="Times" pitchFamily="18" charset="0"/>
                        </a:rPr>
                        <a:t>pleasure</a:t>
                      </a:r>
                      <a:r>
                        <a:rPr kumimoji="0" lang="fr-FR" sz="1400" b="0" i="0" u="none" strike="noStrike" cap="none" normalizeH="0" baseline="0" dirty="0" smtClean="0">
                          <a:ln>
                            <a:noFill/>
                          </a:ln>
                          <a:solidFill>
                            <a:srgbClr val="000000"/>
                          </a:solidFill>
                          <a:effectLst/>
                          <a:latin typeface="Arial" pitchFamily="34" charset="0"/>
                          <a:sym typeface="Times" pitchFamily="18" charset="0"/>
                        </a:rPr>
                        <a:t> (TBD by country).</a:t>
                      </a:r>
                      <a:endParaRPr kumimoji="0" lang="en-GB" sz="900" b="1"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Blip>
                          <a:blip r:embed="rId3"/>
                        </a:buBlip>
                        <a:tabLst/>
                      </a:pPr>
                      <a:r>
                        <a:rPr kumimoji="0" lang="en-GB" sz="1400" b="1" i="0" u="none" strike="noStrike" cap="none" normalizeH="0" baseline="0" dirty="0" smtClean="0">
                          <a:ln>
                            <a:noFill/>
                          </a:ln>
                          <a:solidFill>
                            <a:schemeClr val="tx1"/>
                          </a:solidFill>
                          <a:effectLst/>
                          <a:latin typeface="Arial" pitchFamily="34" charset="0"/>
                        </a:rPr>
                        <a:t> MCO (Measureable Communication Objective):</a:t>
                      </a:r>
                    </a:p>
                    <a:p>
                      <a:pPr marL="457200" marR="0" lvl="1" indent="0" algn="l" defTabSz="914400" rtl="0" eaLnBrk="1" fontAlgn="base" latinLnBrk="0" hangingPunct="1">
                        <a:lnSpc>
                          <a:spcPct val="100000"/>
                        </a:lnSpc>
                        <a:spcBef>
                          <a:spcPct val="20000"/>
                        </a:spcBef>
                        <a:spcAft>
                          <a:spcPct val="0"/>
                        </a:spcAft>
                        <a:buClr>
                          <a:srgbClr val="000000"/>
                        </a:buClr>
                        <a:buSzTx/>
                        <a:buFontTx/>
                        <a:buBlip>
                          <a:blip r:embed="rId4"/>
                        </a:buBlip>
                        <a:tabLst/>
                      </a:pPr>
                      <a:r>
                        <a:rPr kumimoji="0" lang="en-US" sz="1400" b="0" i="0" u="none" strike="noStrike" cap="none" normalizeH="0" baseline="0" dirty="0" smtClean="0">
                          <a:ln>
                            <a:noFill/>
                          </a:ln>
                          <a:solidFill>
                            <a:srgbClr val="000000"/>
                          </a:solidFill>
                          <a:effectLst/>
                          <a:latin typeface="Arial" pitchFamily="34" charset="0"/>
                          <a:sym typeface="Times" pitchFamily="18" charset="0"/>
                        </a:rPr>
                        <a:t> Increase Lipton Pyramid awareness</a:t>
                      </a:r>
                    </a:p>
                    <a:p>
                      <a:pPr marL="457200" marR="0" lvl="1" indent="0" algn="l" defTabSz="914400" rtl="0" eaLnBrk="1" fontAlgn="base" latinLnBrk="0" hangingPunct="1">
                        <a:lnSpc>
                          <a:spcPct val="100000"/>
                        </a:lnSpc>
                        <a:spcBef>
                          <a:spcPct val="20000"/>
                        </a:spcBef>
                        <a:spcAft>
                          <a:spcPct val="0"/>
                        </a:spcAft>
                        <a:buClr>
                          <a:srgbClr val="000000"/>
                        </a:buClr>
                        <a:buSzTx/>
                        <a:buFontTx/>
                        <a:buBlip>
                          <a:blip r:embed="rId4"/>
                        </a:buBlip>
                        <a:tabLst/>
                      </a:pPr>
                      <a:r>
                        <a:rPr kumimoji="0" lang="en-US" sz="1400" b="0" i="0" u="none" strike="noStrike" cap="none" normalizeH="0" baseline="0" dirty="0" smtClean="0">
                          <a:ln>
                            <a:noFill/>
                          </a:ln>
                          <a:solidFill>
                            <a:srgbClr val="000000"/>
                          </a:solidFill>
                          <a:effectLst/>
                          <a:latin typeface="Arial" pitchFamily="34" charset="0"/>
                          <a:sym typeface="Times" pitchFamily="18" charset="0"/>
                        </a:rPr>
                        <a:t> Achieve agreement with the statements ‘Pyramids deliver a better taste’ and ‘Pyramids create a truly rich tea drinking experience’ amongst women 18+ in WE and 25+ in EE.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a:txBody>
                  <a:tcPr marL="80112" marR="80112" marT="40051" marB="4005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endParaRPr lang="en-US" smtClean="0"/>
          </a:p>
        </p:txBody>
      </p:sp>
      <p:sp>
        <p:nvSpPr>
          <p:cNvPr id="3" name="Subtitle 2"/>
          <p:cNvSpPr>
            <a:spLocks noGrp="1"/>
          </p:cNvSpPr>
          <p:nvPr>
            <p:ph type="subTitle" idx="1"/>
          </p:nvPr>
        </p:nvSpPr>
        <p:spPr/>
        <p:txBody>
          <a:bodyPr/>
          <a:lstStyle/>
          <a:p>
            <a:pPr eaLnBrk="1" hangingPunct="1">
              <a:defRPr/>
            </a:pPr>
            <a:endParaRPr lang="en-US"/>
          </a:p>
        </p:txBody>
      </p:sp>
      <p:pic>
        <p:nvPicPr>
          <p:cNvPr id="44036" name="Picture 2" descr="\\mediavault\Active_Clients\unilever\France\Lipton James Cook\planning\Final Presentation_to_be_exported\bullets\big_slides_constraint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Text Box 7"/>
          <p:cNvSpPr txBox="1">
            <a:spLocks noChangeArrowheads="1"/>
          </p:cNvSpPr>
          <p:nvPr/>
        </p:nvSpPr>
        <p:spPr bwMode="auto">
          <a:xfrm>
            <a:off x="-990600" y="3200400"/>
            <a:ext cx="9144000" cy="163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r>
              <a:rPr lang="en-GB" sz="10000" b="1" i="1">
                <a:solidFill>
                  <a:schemeClr val="bg1"/>
                </a:solidFill>
                <a:latin typeface="Trebuchet MS" pitchFamily="34" charset="0"/>
              </a:rPr>
              <a:t>constraints</a:t>
            </a:r>
          </a:p>
        </p:txBody>
      </p:sp>
      <p:sp>
        <p:nvSpPr>
          <p:cNvPr id="44038" name="Text Box 8"/>
          <p:cNvSpPr txBox="1">
            <a:spLocks noChangeArrowheads="1"/>
          </p:cNvSpPr>
          <p:nvPr/>
        </p:nvSpPr>
        <p:spPr bwMode="auto">
          <a:xfrm>
            <a:off x="4038600" y="4800600"/>
            <a:ext cx="3124200"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GB" sz="1400" b="1" i="1">
                <a:solidFill>
                  <a:srgbClr val="FF0000"/>
                </a:solidFill>
                <a:latin typeface="Trebuchet MS" pitchFamily="34" charset="0"/>
              </a:rPr>
              <a:t>and from the weight of traditions?</a:t>
            </a:r>
          </a:p>
        </p:txBody>
      </p:sp>
      <p:sp>
        <p:nvSpPr>
          <p:cNvPr id="44039" name="Text Box 9"/>
          <p:cNvSpPr txBox="1">
            <a:spLocks noChangeArrowheads="1"/>
          </p:cNvSpPr>
          <p:nvPr/>
        </p:nvSpPr>
        <p:spPr bwMode="auto">
          <a:xfrm>
            <a:off x="2130425" y="1381125"/>
            <a:ext cx="1746250"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r>
              <a:rPr lang="en-GB" sz="6000" b="1" i="1">
                <a:solidFill>
                  <a:schemeClr val="bg1"/>
                </a:solidFill>
                <a:latin typeface="Trebuchet MS" pitchFamily="34" charset="0"/>
              </a:rPr>
              <a:t>Why</a:t>
            </a:r>
          </a:p>
        </p:txBody>
      </p:sp>
      <p:sp>
        <p:nvSpPr>
          <p:cNvPr id="44040" name="Text Box 10"/>
          <p:cNvSpPr txBox="1">
            <a:spLocks noChangeArrowheads="1"/>
          </p:cNvSpPr>
          <p:nvPr/>
        </p:nvSpPr>
        <p:spPr bwMode="auto">
          <a:xfrm>
            <a:off x="207963" y="1679575"/>
            <a:ext cx="24939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r>
              <a:rPr lang="en-GB" sz="2000" b="1" i="1">
                <a:solidFill>
                  <a:srgbClr val="FF0000"/>
                </a:solidFill>
                <a:latin typeface="Trebuchet MS" pitchFamily="34" charset="0"/>
              </a:rPr>
              <a:t>we asked ourselves</a:t>
            </a:r>
          </a:p>
        </p:txBody>
      </p:sp>
      <p:sp>
        <p:nvSpPr>
          <p:cNvPr id="44041" name="Text Box 11"/>
          <p:cNvSpPr txBox="1">
            <a:spLocks noChangeArrowheads="1"/>
          </p:cNvSpPr>
          <p:nvPr/>
        </p:nvSpPr>
        <p:spPr bwMode="auto">
          <a:xfrm>
            <a:off x="2667000" y="2209800"/>
            <a:ext cx="450215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GB" sz="2400" b="1" i="1">
                <a:solidFill>
                  <a:srgbClr val="FF0000"/>
                </a:solidFill>
                <a:latin typeface="Trebuchet MS" pitchFamily="34" charset="0"/>
              </a:rPr>
              <a:t>couldn’t tea be freed from its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endParaRPr lang="en-US" smtClean="0"/>
          </a:p>
        </p:txBody>
      </p:sp>
      <p:sp>
        <p:nvSpPr>
          <p:cNvPr id="3" name="Subtitle 2"/>
          <p:cNvSpPr>
            <a:spLocks noGrp="1"/>
          </p:cNvSpPr>
          <p:nvPr>
            <p:ph type="subTitle" idx="1"/>
          </p:nvPr>
        </p:nvSpPr>
        <p:spPr/>
        <p:txBody>
          <a:bodyPr/>
          <a:lstStyle/>
          <a:p>
            <a:pPr eaLnBrk="1" hangingPunct="1">
              <a:defRPr/>
            </a:pPr>
            <a:endParaRPr lang="en-US"/>
          </a:p>
        </p:txBody>
      </p:sp>
      <p:pic>
        <p:nvPicPr>
          <p:cNvPr id="45060" name="Picture 2" descr="\\mediavault\Active_Clients\unilever\France\Lipton James Cook\planning\Final Presentation_to_be_exported\bullets\big_slides_revisit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1" name="Text Box 7"/>
          <p:cNvSpPr txBox="1">
            <a:spLocks noChangeArrowheads="1"/>
          </p:cNvSpPr>
          <p:nvPr/>
        </p:nvSpPr>
        <p:spPr bwMode="auto">
          <a:xfrm>
            <a:off x="2511425" y="1404938"/>
            <a:ext cx="17462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r>
              <a:rPr lang="en-GB" sz="6000" b="1" i="1">
                <a:solidFill>
                  <a:schemeClr val="bg1"/>
                </a:solidFill>
                <a:latin typeface="Trebuchet MS" pitchFamily="34" charset="0"/>
              </a:rPr>
              <a:t>Why</a:t>
            </a:r>
          </a:p>
        </p:txBody>
      </p:sp>
      <p:sp>
        <p:nvSpPr>
          <p:cNvPr id="45062" name="Text Box 8"/>
          <p:cNvSpPr txBox="1">
            <a:spLocks noChangeArrowheads="1"/>
          </p:cNvSpPr>
          <p:nvPr/>
        </p:nvSpPr>
        <p:spPr bwMode="auto">
          <a:xfrm>
            <a:off x="-1066800" y="3124200"/>
            <a:ext cx="9144000" cy="163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r>
              <a:rPr lang="en-GB" sz="10000" b="1" i="1">
                <a:solidFill>
                  <a:schemeClr val="bg1"/>
                </a:solidFill>
                <a:latin typeface="Trebuchet MS" pitchFamily="34" charset="0"/>
              </a:rPr>
              <a:t>Revisited?</a:t>
            </a:r>
          </a:p>
        </p:txBody>
      </p:sp>
      <p:sp>
        <p:nvSpPr>
          <p:cNvPr id="45063" name="Text Box 9"/>
          <p:cNvSpPr txBox="1">
            <a:spLocks noChangeArrowheads="1"/>
          </p:cNvSpPr>
          <p:nvPr/>
        </p:nvSpPr>
        <p:spPr bwMode="auto">
          <a:xfrm>
            <a:off x="588963" y="1703388"/>
            <a:ext cx="2493962"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r>
              <a:rPr lang="en-GB" sz="2000" b="1" i="1">
                <a:solidFill>
                  <a:srgbClr val="FF0000"/>
                </a:solidFill>
                <a:latin typeface="Trebuchet MS" pitchFamily="34" charset="0"/>
              </a:rPr>
              <a:t>we asked ourselves</a:t>
            </a:r>
          </a:p>
        </p:txBody>
      </p:sp>
      <p:sp>
        <p:nvSpPr>
          <p:cNvPr id="45064" name="Text Box 10"/>
          <p:cNvSpPr txBox="1">
            <a:spLocks noChangeArrowheads="1"/>
          </p:cNvSpPr>
          <p:nvPr/>
        </p:nvSpPr>
        <p:spPr bwMode="auto">
          <a:xfrm>
            <a:off x="3841750" y="1963738"/>
            <a:ext cx="2386013"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GB" sz="2400" b="1" i="1">
                <a:solidFill>
                  <a:srgbClr val="FF0000"/>
                </a:solidFill>
                <a:latin typeface="Trebuchet MS" pitchFamily="34" charset="0"/>
              </a:rPr>
              <a:t>couldn’t tea be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endParaRPr lang="en-US" smtClean="0"/>
          </a:p>
        </p:txBody>
      </p:sp>
      <p:sp>
        <p:nvSpPr>
          <p:cNvPr id="3" name="Subtitle 2"/>
          <p:cNvSpPr>
            <a:spLocks noGrp="1"/>
          </p:cNvSpPr>
          <p:nvPr>
            <p:ph type="subTitle" idx="1"/>
          </p:nvPr>
        </p:nvSpPr>
        <p:spPr/>
        <p:txBody>
          <a:bodyPr/>
          <a:lstStyle/>
          <a:p>
            <a:pPr eaLnBrk="1" hangingPunct="1">
              <a:defRPr/>
            </a:pPr>
            <a:endParaRPr lang="en-US"/>
          </a:p>
        </p:txBody>
      </p:sp>
      <p:pic>
        <p:nvPicPr>
          <p:cNvPr id="46084" name="Picture 2" descr="\\mediavault\Active_Clients\unilever\France\Lipton James Cook\planning\Final Presentation_to_be_exported\bullets\big_slides_believ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Text Box 7"/>
          <p:cNvSpPr txBox="1">
            <a:spLocks noChangeArrowheads="1"/>
          </p:cNvSpPr>
          <p:nvPr/>
        </p:nvSpPr>
        <p:spPr bwMode="auto">
          <a:xfrm>
            <a:off x="2819400" y="1447800"/>
            <a:ext cx="4386263" cy="207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r>
              <a:rPr lang="en-GB" sz="9600" b="1" i="1">
                <a:solidFill>
                  <a:schemeClr val="bg1"/>
                </a:solidFill>
                <a:latin typeface="Trebuchet MS" pitchFamily="34" charset="0"/>
              </a:rPr>
              <a:t>believe</a:t>
            </a:r>
          </a:p>
        </p:txBody>
      </p:sp>
      <p:sp>
        <p:nvSpPr>
          <p:cNvPr id="46086" name="Text Box 8"/>
          <p:cNvSpPr txBox="1">
            <a:spLocks noChangeArrowheads="1"/>
          </p:cNvSpPr>
          <p:nvPr/>
        </p:nvSpPr>
        <p:spPr bwMode="auto">
          <a:xfrm>
            <a:off x="3276600" y="1122363"/>
            <a:ext cx="855663"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r>
              <a:rPr lang="en-GB" sz="4000" b="1" i="1">
                <a:solidFill>
                  <a:schemeClr val="bg1"/>
                </a:solidFill>
                <a:latin typeface="Trebuchet MS" pitchFamily="34" charset="0"/>
              </a:rPr>
              <a:t>we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endParaRPr lang="en-US" smtClean="0"/>
          </a:p>
        </p:txBody>
      </p:sp>
      <p:sp>
        <p:nvSpPr>
          <p:cNvPr id="3" name="Subtitle 2"/>
          <p:cNvSpPr>
            <a:spLocks noGrp="1"/>
          </p:cNvSpPr>
          <p:nvPr>
            <p:ph type="subTitle" idx="1"/>
          </p:nvPr>
        </p:nvSpPr>
        <p:spPr/>
        <p:txBody>
          <a:bodyPr/>
          <a:lstStyle/>
          <a:p>
            <a:pPr eaLnBrk="1" hangingPunct="1">
              <a:defRPr/>
            </a:pPr>
            <a:endParaRPr lang="en-US"/>
          </a:p>
        </p:txBody>
      </p:sp>
      <p:pic>
        <p:nvPicPr>
          <p:cNvPr id="47108" name="Picture 2" descr="\\mediavault\Active_Clients\unilever\France\Lipton James Cook\planning\Final Presentation_to_be_exported\bullets\big_slides_cl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Text Box 3"/>
          <p:cNvSpPr txBox="1">
            <a:spLocks noChangeArrowheads="1"/>
          </p:cNvSpPr>
          <p:nvPr/>
        </p:nvSpPr>
        <p:spPr bwMode="auto">
          <a:xfrm>
            <a:off x="1085850" y="1143000"/>
            <a:ext cx="2809875"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r>
              <a:rPr lang="en-GB" sz="6000" b="1" i="1">
                <a:solidFill>
                  <a:srgbClr val="FFB9B9"/>
                </a:solidFill>
                <a:latin typeface="Trebuchet MS" pitchFamily="34" charset="0"/>
              </a:rPr>
              <a:t>believe</a:t>
            </a:r>
          </a:p>
        </p:txBody>
      </p:sp>
      <p:sp>
        <p:nvSpPr>
          <p:cNvPr id="47110" name="Text Box 4"/>
          <p:cNvSpPr txBox="1">
            <a:spLocks noChangeArrowheads="1"/>
          </p:cNvSpPr>
          <p:nvPr/>
        </p:nvSpPr>
        <p:spPr bwMode="auto">
          <a:xfrm>
            <a:off x="904875" y="1309688"/>
            <a:ext cx="652463"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GB" sz="2800" b="1" i="1">
                <a:solidFill>
                  <a:srgbClr val="FF0000"/>
                </a:solidFill>
                <a:latin typeface="Trebuchet MS" pitchFamily="34" charset="0"/>
              </a:rPr>
              <a:t>we</a:t>
            </a:r>
          </a:p>
        </p:txBody>
      </p:sp>
      <p:sp>
        <p:nvSpPr>
          <p:cNvPr id="47111" name="Text Box 9"/>
          <p:cNvSpPr txBox="1">
            <a:spLocks noChangeArrowheads="1"/>
          </p:cNvSpPr>
          <p:nvPr/>
        </p:nvSpPr>
        <p:spPr bwMode="auto">
          <a:xfrm>
            <a:off x="-990600" y="2819400"/>
            <a:ext cx="9144000"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r>
              <a:rPr lang="en-GB" sz="11000" b="1" i="1">
                <a:solidFill>
                  <a:srgbClr val="FF3B3B"/>
                </a:solidFill>
                <a:latin typeface="Trebuchet MS" pitchFamily="34" charset="0"/>
              </a:rPr>
              <a:t>colourful</a:t>
            </a:r>
          </a:p>
        </p:txBody>
      </p:sp>
      <p:sp>
        <p:nvSpPr>
          <p:cNvPr id="47112" name="Text Box 10"/>
          <p:cNvSpPr txBox="1">
            <a:spLocks noChangeArrowheads="1"/>
          </p:cNvSpPr>
          <p:nvPr/>
        </p:nvSpPr>
        <p:spPr bwMode="auto">
          <a:xfrm>
            <a:off x="3459163" y="1697038"/>
            <a:ext cx="1951037"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GB" sz="2800" b="1" i="1">
                <a:solidFill>
                  <a:srgbClr val="FF0000"/>
                </a:solidFill>
                <a:latin typeface="Trebuchet MS" pitchFamily="34" charset="0"/>
              </a:rPr>
              <a:t>tea can be</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endParaRPr lang="en-US" smtClean="0"/>
          </a:p>
        </p:txBody>
      </p:sp>
      <p:sp>
        <p:nvSpPr>
          <p:cNvPr id="3" name="Subtitle 2"/>
          <p:cNvSpPr>
            <a:spLocks noGrp="1"/>
          </p:cNvSpPr>
          <p:nvPr>
            <p:ph type="subTitle" idx="1"/>
          </p:nvPr>
        </p:nvSpPr>
        <p:spPr/>
        <p:txBody>
          <a:bodyPr/>
          <a:lstStyle/>
          <a:p>
            <a:pPr eaLnBrk="1" hangingPunct="1">
              <a:defRPr/>
            </a:pPr>
            <a:endParaRPr lang="en-US"/>
          </a:p>
        </p:txBody>
      </p:sp>
      <p:pic>
        <p:nvPicPr>
          <p:cNvPr id="48132" name="Picture 2" descr="\\mediavault\Active_Clients\unilever\France\Lipton James Cook\planning\Final Presentation_to_be_exported\bullets\big_slides_intens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Text Box 3"/>
          <p:cNvSpPr txBox="1">
            <a:spLocks noChangeArrowheads="1"/>
          </p:cNvSpPr>
          <p:nvPr/>
        </p:nvSpPr>
        <p:spPr bwMode="auto">
          <a:xfrm>
            <a:off x="704850" y="1554163"/>
            <a:ext cx="2809875"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r>
              <a:rPr lang="en-GB" sz="6000" b="1" i="1">
                <a:solidFill>
                  <a:srgbClr val="FF6969"/>
                </a:solidFill>
                <a:latin typeface="Trebuchet MS" pitchFamily="34" charset="0"/>
              </a:rPr>
              <a:t>believe</a:t>
            </a:r>
          </a:p>
        </p:txBody>
      </p:sp>
      <p:sp>
        <p:nvSpPr>
          <p:cNvPr id="48134" name="Text Box 8"/>
          <p:cNvSpPr txBox="1">
            <a:spLocks noChangeArrowheads="1"/>
          </p:cNvSpPr>
          <p:nvPr/>
        </p:nvSpPr>
        <p:spPr bwMode="auto">
          <a:xfrm>
            <a:off x="-1219200" y="2936875"/>
            <a:ext cx="9144000"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r>
              <a:rPr lang="en-GB" sz="11000" b="1" i="1">
                <a:solidFill>
                  <a:srgbClr val="CC0000"/>
                </a:solidFill>
                <a:latin typeface="Trebuchet MS" pitchFamily="34" charset="0"/>
              </a:rPr>
              <a:t>intense</a:t>
            </a:r>
          </a:p>
        </p:txBody>
      </p:sp>
      <p:sp>
        <p:nvSpPr>
          <p:cNvPr id="48135" name="Text Box 9"/>
          <p:cNvSpPr txBox="1">
            <a:spLocks noChangeArrowheads="1"/>
          </p:cNvSpPr>
          <p:nvPr/>
        </p:nvSpPr>
        <p:spPr bwMode="auto">
          <a:xfrm>
            <a:off x="523875" y="1720850"/>
            <a:ext cx="652463"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GB" sz="2800" b="1" i="1">
                <a:solidFill>
                  <a:srgbClr val="FF0000"/>
                </a:solidFill>
                <a:latin typeface="Trebuchet MS" pitchFamily="34" charset="0"/>
              </a:rPr>
              <a:t>we</a:t>
            </a:r>
          </a:p>
        </p:txBody>
      </p:sp>
      <p:sp>
        <p:nvSpPr>
          <p:cNvPr id="48136" name="Text Box 10"/>
          <p:cNvSpPr txBox="1">
            <a:spLocks noChangeArrowheads="1"/>
          </p:cNvSpPr>
          <p:nvPr/>
        </p:nvSpPr>
        <p:spPr bwMode="auto">
          <a:xfrm>
            <a:off x="3078163" y="2108200"/>
            <a:ext cx="1951037"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GB" sz="2800" b="1" i="1">
                <a:solidFill>
                  <a:srgbClr val="FF0000"/>
                </a:solidFill>
                <a:latin typeface="Trebuchet MS" pitchFamily="34" charset="0"/>
              </a:rPr>
              <a:t>tea can be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endParaRPr lang="en-US" smtClean="0"/>
          </a:p>
        </p:txBody>
      </p:sp>
      <p:sp>
        <p:nvSpPr>
          <p:cNvPr id="3" name="Subtitle 2"/>
          <p:cNvSpPr>
            <a:spLocks noGrp="1"/>
          </p:cNvSpPr>
          <p:nvPr>
            <p:ph type="subTitle" idx="1"/>
          </p:nvPr>
        </p:nvSpPr>
        <p:spPr/>
        <p:txBody>
          <a:bodyPr/>
          <a:lstStyle/>
          <a:p>
            <a:pPr eaLnBrk="1" hangingPunct="1">
              <a:defRPr/>
            </a:pPr>
            <a:endParaRPr lang="en-US"/>
          </a:p>
        </p:txBody>
      </p:sp>
      <p:pic>
        <p:nvPicPr>
          <p:cNvPr id="49156" name="Picture 2" descr="\\mediavault\Active_Clients\unilever\France\Lipton James Cook\planning\Final Presentation_to_be_exported\bullets\big_slides_prov.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7" name="Text Box 3"/>
          <p:cNvSpPr txBox="1">
            <a:spLocks noChangeArrowheads="1"/>
          </p:cNvSpPr>
          <p:nvPr/>
        </p:nvSpPr>
        <p:spPr bwMode="auto">
          <a:xfrm>
            <a:off x="704850" y="1401763"/>
            <a:ext cx="2809875"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r>
              <a:rPr lang="en-GB" sz="6000" b="1" i="1">
                <a:solidFill>
                  <a:srgbClr val="65F561"/>
                </a:solidFill>
                <a:latin typeface="Trebuchet MS" pitchFamily="34" charset="0"/>
              </a:rPr>
              <a:t>believe</a:t>
            </a:r>
          </a:p>
        </p:txBody>
      </p:sp>
      <p:sp>
        <p:nvSpPr>
          <p:cNvPr id="49158" name="Text Box 4"/>
          <p:cNvSpPr txBox="1">
            <a:spLocks noChangeArrowheads="1"/>
          </p:cNvSpPr>
          <p:nvPr/>
        </p:nvSpPr>
        <p:spPr bwMode="auto">
          <a:xfrm>
            <a:off x="523875" y="1568450"/>
            <a:ext cx="652463"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GB" sz="2800" b="1" i="1">
                <a:solidFill>
                  <a:srgbClr val="FF0000"/>
                </a:solidFill>
                <a:latin typeface="Trebuchet MS" pitchFamily="34" charset="0"/>
              </a:rPr>
              <a:t>we</a:t>
            </a:r>
          </a:p>
        </p:txBody>
      </p:sp>
      <p:sp>
        <p:nvSpPr>
          <p:cNvPr id="49159" name="Text Box 9"/>
          <p:cNvSpPr txBox="1">
            <a:spLocks noChangeArrowheads="1"/>
          </p:cNvSpPr>
          <p:nvPr/>
        </p:nvSpPr>
        <p:spPr bwMode="auto">
          <a:xfrm>
            <a:off x="-1066800" y="3429000"/>
            <a:ext cx="9398000"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r>
              <a:rPr lang="en-GB" sz="9000" b="1" i="1">
                <a:solidFill>
                  <a:srgbClr val="11C70D"/>
                </a:solidFill>
                <a:latin typeface="Trebuchet MS" pitchFamily="34" charset="0"/>
              </a:rPr>
              <a:t>provocative</a:t>
            </a:r>
          </a:p>
        </p:txBody>
      </p:sp>
      <p:sp>
        <p:nvSpPr>
          <p:cNvPr id="49160" name="Text Box 10"/>
          <p:cNvSpPr txBox="1">
            <a:spLocks noChangeArrowheads="1"/>
          </p:cNvSpPr>
          <p:nvPr/>
        </p:nvSpPr>
        <p:spPr bwMode="auto">
          <a:xfrm>
            <a:off x="3078163" y="1955800"/>
            <a:ext cx="28479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GB" sz="2800" b="1" i="1">
                <a:solidFill>
                  <a:srgbClr val="FF0000"/>
                </a:solidFill>
                <a:latin typeface="Trebuchet MS" pitchFamily="34" charset="0"/>
              </a:rPr>
              <a:t>tea can even be</a:t>
            </a:r>
          </a:p>
        </p:txBody>
      </p:sp>
      <p:sp>
        <p:nvSpPr>
          <p:cNvPr id="49161" name="Text Box 11"/>
          <p:cNvSpPr txBox="1">
            <a:spLocks noChangeArrowheads="1"/>
          </p:cNvSpPr>
          <p:nvPr/>
        </p:nvSpPr>
        <p:spPr bwMode="auto">
          <a:xfrm>
            <a:off x="1295400" y="3124200"/>
            <a:ext cx="1517650"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r>
              <a:rPr lang="en-GB" sz="3200" b="1" i="1">
                <a:solidFill>
                  <a:srgbClr val="11C70D"/>
                </a:solidFill>
                <a:latin typeface="Trebuchet MS" pitchFamily="34" charset="0"/>
              </a:rPr>
              <a:t>a little</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11" descr="how-can-we-make-it-big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Title 1"/>
          <p:cNvSpPr>
            <a:spLocks noGrp="1"/>
          </p:cNvSpPr>
          <p:nvPr>
            <p:ph type="title"/>
          </p:nvPr>
        </p:nvSpPr>
        <p:spPr bwMode="auto">
          <a:xfrm>
            <a:off x="304800" y="152400"/>
            <a:ext cx="82296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James Cook Ladder</a:t>
            </a:r>
            <a:endParaRPr lang="en-US" b="1" smtClean="0"/>
          </a:p>
        </p:txBody>
      </p:sp>
      <p:sp>
        <p:nvSpPr>
          <p:cNvPr id="50180" name="Rectangle 6"/>
          <p:cNvSpPr>
            <a:spLocks noChangeArrowheads="1"/>
          </p:cNvSpPr>
          <p:nvPr/>
        </p:nvSpPr>
        <p:spPr bwMode="auto">
          <a:xfrm>
            <a:off x="1752600" y="1365250"/>
            <a:ext cx="4343400" cy="4502150"/>
          </a:xfrm>
          <a:prstGeom prst="rect">
            <a:avLst/>
          </a:prstGeom>
          <a:solidFill>
            <a:schemeClr val="bg1">
              <a:alpha val="0"/>
            </a:schemeClr>
          </a:solidFill>
          <a:ln w="25400">
            <a:solidFill>
              <a:schemeClr val="tx1"/>
            </a:solidFill>
            <a:miter lim="800000"/>
            <a:headEnd/>
            <a:tailEnd/>
          </a:ln>
        </p:spPr>
        <p:txBody>
          <a:bodyPr wrap="none" anchor="ctr"/>
          <a:lstStyle/>
          <a:p>
            <a:pPr algn="ctr" eaLnBrk="0" hangingPunct="0"/>
            <a:endParaRPr lang="en-US" sz="2200">
              <a:ea typeface="ＭＳ Ｐゴシック" pitchFamily="34" charset="-128"/>
            </a:endParaRPr>
          </a:p>
        </p:txBody>
      </p:sp>
      <p:sp>
        <p:nvSpPr>
          <p:cNvPr id="50181" name="Rectangle 7"/>
          <p:cNvSpPr>
            <a:spLocks noChangeArrowheads="1"/>
          </p:cNvSpPr>
          <p:nvPr/>
        </p:nvSpPr>
        <p:spPr bwMode="auto">
          <a:xfrm rot="5400000">
            <a:off x="4140994" y="3326606"/>
            <a:ext cx="4502150" cy="592138"/>
          </a:xfrm>
          <a:prstGeom prst="rect">
            <a:avLst/>
          </a:prstGeom>
          <a:solidFill>
            <a:srgbClr val="FFDB43"/>
          </a:solidFill>
          <a:ln w="3175">
            <a:solidFill>
              <a:schemeClr val="tx1"/>
            </a:solidFill>
            <a:miter lim="800000"/>
            <a:headEnd/>
            <a:tailEnd/>
          </a:ln>
        </p:spPr>
        <p:txBody>
          <a:bodyPr wrap="none" lIns="77953" tIns="38976" rIns="77953" bIns="38976" anchor="ctr"/>
          <a:lstStyle/>
          <a:p>
            <a:pPr algn="ctr" defTabSz="779463">
              <a:lnSpc>
                <a:spcPct val="90000"/>
              </a:lnSpc>
            </a:pPr>
            <a:r>
              <a:rPr lang="en-US" sz="1400" b="1">
                <a:ea typeface="ＭＳ Ｐゴシック" pitchFamily="34" charset="-128"/>
              </a:rPr>
              <a:t>LIPTON TEA CAN DO THAT</a:t>
            </a:r>
            <a:br>
              <a:rPr lang="en-US" sz="1400" b="1">
                <a:ea typeface="ＭＳ Ｐゴシック" pitchFamily="34" charset="-128"/>
              </a:rPr>
            </a:br>
            <a:endParaRPr lang="en-US" sz="1400" b="1">
              <a:ea typeface="ＭＳ Ｐゴシック" pitchFamily="34" charset="-128"/>
            </a:endParaRPr>
          </a:p>
        </p:txBody>
      </p:sp>
      <p:sp>
        <p:nvSpPr>
          <p:cNvPr id="50182" name="Rectangle 8"/>
          <p:cNvSpPr>
            <a:spLocks noChangeArrowheads="1"/>
          </p:cNvSpPr>
          <p:nvPr/>
        </p:nvSpPr>
        <p:spPr bwMode="auto">
          <a:xfrm rot="5400000">
            <a:off x="4868863" y="3535362"/>
            <a:ext cx="384810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53" tIns="38976" rIns="77953" bIns="38976">
            <a:spAutoFit/>
          </a:bodyPr>
          <a:lstStyle/>
          <a:p>
            <a:pPr algn="ctr" defTabSz="779463">
              <a:lnSpc>
                <a:spcPct val="110000"/>
              </a:lnSpc>
            </a:pPr>
            <a:r>
              <a:rPr lang="en-US" sz="1200" b="1">
                <a:solidFill>
                  <a:srgbClr val="FF4C00"/>
                </a:solidFill>
                <a:ea typeface="ＭＳ Ｐゴシック" pitchFamily="34" charset="-128"/>
              </a:rPr>
              <a:t>WITTY, SURPRISING, PROVOCATIVE</a:t>
            </a:r>
            <a:endParaRPr lang="en-US" sz="1500">
              <a:solidFill>
                <a:srgbClr val="FF4C00"/>
              </a:solidFill>
              <a:ea typeface="ＭＳ Ｐゴシック" pitchFamily="34" charset="-128"/>
            </a:endParaRPr>
          </a:p>
        </p:txBody>
      </p:sp>
      <p:sp>
        <p:nvSpPr>
          <p:cNvPr id="50183" name="Rectangle 12"/>
          <p:cNvSpPr>
            <a:spLocks noChangeArrowheads="1"/>
          </p:cNvSpPr>
          <p:nvPr/>
        </p:nvSpPr>
        <p:spPr bwMode="auto">
          <a:xfrm>
            <a:off x="1752600" y="762000"/>
            <a:ext cx="5235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455" tIns="33227" rIns="66455" bIns="33227" anchor="ctr"/>
          <a:lstStyle/>
          <a:p>
            <a:pPr algn="ctr" defTabSz="779463"/>
            <a:r>
              <a:rPr lang="en-US" sz="1200" b="1">
                <a:solidFill>
                  <a:srgbClr val="226C1B"/>
                </a:solidFill>
                <a:ea typeface="ＭＳ Ｐゴシック" pitchFamily="34" charset="-128"/>
              </a:rPr>
              <a:t>DRINK</a:t>
            </a:r>
            <a:r>
              <a:rPr lang="en-US" sz="1200" b="1">
                <a:ea typeface="ＭＳ Ｐゴシック" pitchFamily="34" charset="-128"/>
              </a:rPr>
              <a:t> </a:t>
            </a:r>
            <a:r>
              <a:rPr lang="en-US" sz="1200" b="1">
                <a:solidFill>
                  <a:srgbClr val="83AD7F"/>
                </a:solidFill>
                <a:ea typeface="ＭＳ Ｐゴシック" pitchFamily="34" charset="-128"/>
              </a:rPr>
              <a:t>BETTER,</a:t>
            </a:r>
            <a:r>
              <a:rPr lang="en-US" sz="1200" b="1">
                <a:ea typeface="ＭＳ Ｐゴシック" pitchFamily="34" charset="-128"/>
              </a:rPr>
              <a:t> </a:t>
            </a:r>
            <a:r>
              <a:rPr lang="en-US" sz="1200" b="1">
                <a:solidFill>
                  <a:srgbClr val="226C1B"/>
                </a:solidFill>
                <a:ea typeface="ＭＳ Ｐゴシック" pitchFamily="34" charset="-128"/>
              </a:rPr>
              <a:t>LIVE</a:t>
            </a:r>
            <a:r>
              <a:rPr lang="en-US" sz="1200" b="1">
                <a:ea typeface="ＭＳ Ｐゴシック" pitchFamily="34" charset="-128"/>
              </a:rPr>
              <a:t> </a:t>
            </a:r>
            <a:r>
              <a:rPr lang="en-US" sz="1200" b="1">
                <a:solidFill>
                  <a:srgbClr val="83AD7F"/>
                </a:solidFill>
                <a:ea typeface="ＭＳ Ｐゴシック" pitchFamily="34" charset="-128"/>
              </a:rPr>
              <a:t>BETTER</a:t>
            </a:r>
            <a:endParaRPr lang="en-US" sz="1200">
              <a:solidFill>
                <a:srgbClr val="83AD7F"/>
              </a:solidFill>
              <a:ea typeface="ＭＳ Ｐゴシック" pitchFamily="34" charset="-128"/>
            </a:endParaRPr>
          </a:p>
        </p:txBody>
      </p:sp>
      <p:sp>
        <p:nvSpPr>
          <p:cNvPr id="50184" name="Rectangle 13"/>
          <p:cNvSpPr>
            <a:spLocks noChangeArrowheads="1"/>
          </p:cNvSpPr>
          <p:nvPr/>
        </p:nvSpPr>
        <p:spPr bwMode="auto">
          <a:xfrm>
            <a:off x="1760538" y="1662113"/>
            <a:ext cx="18573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7953" tIns="38976" rIns="77953" bIns="38976" anchor="ctr"/>
          <a:lstStyle/>
          <a:p>
            <a:pPr algn="r" defTabSz="779463">
              <a:lnSpc>
                <a:spcPct val="90000"/>
              </a:lnSpc>
            </a:pPr>
            <a:r>
              <a:rPr lang="en-US" sz="1200" b="1">
                <a:solidFill>
                  <a:srgbClr val="226C1B"/>
                </a:solidFill>
                <a:ea typeface="ＭＳ Ｐゴシック" pitchFamily="34" charset="-128"/>
              </a:rPr>
              <a:t>EMOTIONAL PAYOFF</a:t>
            </a:r>
          </a:p>
        </p:txBody>
      </p:sp>
      <p:sp>
        <p:nvSpPr>
          <p:cNvPr id="50185" name="Rectangle 14"/>
          <p:cNvSpPr>
            <a:spLocks noChangeArrowheads="1"/>
          </p:cNvSpPr>
          <p:nvPr/>
        </p:nvSpPr>
        <p:spPr bwMode="auto">
          <a:xfrm>
            <a:off x="1752600" y="2686050"/>
            <a:ext cx="1865313"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7953" tIns="38976" rIns="77953" bIns="38976" anchor="ctr"/>
          <a:lstStyle/>
          <a:p>
            <a:pPr algn="r" defTabSz="779463">
              <a:lnSpc>
                <a:spcPct val="90000"/>
              </a:lnSpc>
            </a:pPr>
            <a:r>
              <a:rPr lang="en-US" sz="1200" b="1">
                <a:solidFill>
                  <a:srgbClr val="226C1B"/>
                </a:solidFill>
                <a:ea typeface="ＭＳ Ｐゴシック" pitchFamily="34" charset="-128"/>
              </a:rPr>
              <a:t>BENEFIT</a:t>
            </a:r>
          </a:p>
        </p:txBody>
      </p:sp>
      <p:sp>
        <p:nvSpPr>
          <p:cNvPr id="50186" name="Rectangle 15"/>
          <p:cNvSpPr>
            <a:spLocks noChangeArrowheads="1"/>
          </p:cNvSpPr>
          <p:nvPr/>
        </p:nvSpPr>
        <p:spPr bwMode="auto">
          <a:xfrm>
            <a:off x="1758950" y="3684588"/>
            <a:ext cx="1858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7953" tIns="38976" rIns="77953" bIns="38976" anchor="ctr"/>
          <a:lstStyle/>
          <a:p>
            <a:pPr algn="r" defTabSz="779463">
              <a:lnSpc>
                <a:spcPct val="90000"/>
              </a:lnSpc>
            </a:pPr>
            <a:r>
              <a:rPr lang="fr-FR" sz="1200" b="1">
                <a:solidFill>
                  <a:srgbClr val="226C1B"/>
                </a:solidFill>
                <a:ea typeface="ＭＳ Ｐゴシック" pitchFamily="34" charset="-128"/>
              </a:rPr>
              <a:t>REASON TO BELIEVE</a:t>
            </a:r>
            <a:endParaRPr lang="en-US" sz="1200" b="1">
              <a:solidFill>
                <a:srgbClr val="226C1B"/>
              </a:solidFill>
              <a:ea typeface="ＭＳ Ｐゴシック" pitchFamily="34" charset="-128"/>
            </a:endParaRPr>
          </a:p>
        </p:txBody>
      </p:sp>
      <p:sp>
        <p:nvSpPr>
          <p:cNvPr id="50187" name="Rectangle 16"/>
          <p:cNvSpPr>
            <a:spLocks noChangeArrowheads="1"/>
          </p:cNvSpPr>
          <p:nvPr/>
        </p:nvSpPr>
        <p:spPr bwMode="auto">
          <a:xfrm>
            <a:off x="1758950" y="4640263"/>
            <a:ext cx="1858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7953" tIns="38976" rIns="77953" bIns="38976" anchor="ctr"/>
          <a:lstStyle/>
          <a:p>
            <a:pPr algn="r" defTabSz="779463">
              <a:lnSpc>
                <a:spcPct val="90000"/>
              </a:lnSpc>
            </a:pPr>
            <a:r>
              <a:rPr lang="en-US" sz="1200" b="1">
                <a:solidFill>
                  <a:srgbClr val="226C1B"/>
                </a:solidFill>
                <a:ea typeface="ＭＳ Ｐゴシック" pitchFamily="34" charset="-128"/>
              </a:rPr>
              <a:t>ATTRIBUTE</a:t>
            </a:r>
          </a:p>
        </p:txBody>
      </p:sp>
      <p:sp>
        <p:nvSpPr>
          <p:cNvPr id="50188" name="Rectangle 17"/>
          <p:cNvSpPr>
            <a:spLocks noChangeArrowheads="1"/>
          </p:cNvSpPr>
          <p:nvPr/>
        </p:nvSpPr>
        <p:spPr bwMode="auto">
          <a:xfrm>
            <a:off x="1868488" y="5397500"/>
            <a:ext cx="18653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7953" tIns="38976" rIns="77953" bIns="38976" anchor="ctr"/>
          <a:lstStyle/>
          <a:p>
            <a:pPr algn="r" defTabSz="779463">
              <a:lnSpc>
                <a:spcPct val="90000"/>
              </a:lnSpc>
            </a:pPr>
            <a:r>
              <a:rPr lang="en-US" sz="1200" b="1">
                <a:solidFill>
                  <a:srgbClr val="226C1B"/>
                </a:solidFill>
                <a:ea typeface="ＭＳ Ｐゴシック" pitchFamily="34" charset="-128"/>
              </a:rPr>
              <a:t>SOURCE OF AUTHORITY</a:t>
            </a:r>
          </a:p>
        </p:txBody>
      </p:sp>
      <p:pic>
        <p:nvPicPr>
          <p:cNvPr id="50189" name="Picture 18" descr="LIPTON_INSTITUTE_Logo"/>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3629025" y="5291138"/>
            <a:ext cx="17049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90" name="Rectangle 19"/>
          <p:cNvSpPr>
            <a:spLocks noChangeArrowheads="1"/>
          </p:cNvSpPr>
          <p:nvPr/>
        </p:nvSpPr>
        <p:spPr bwMode="auto">
          <a:xfrm>
            <a:off x="3662363" y="2462213"/>
            <a:ext cx="1604962" cy="808037"/>
          </a:xfrm>
          <a:prstGeom prst="rect">
            <a:avLst/>
          </a:prstGeom>
          <a:solidFill>
            <a:srgbClr val="FFDB43"/>
          </a:solidFill>
          <a:ln w="9525">
            <a:solidFill>
              <a:schemeClr val="tx1"/>
            </a:solidFill>
            <a:miter lim="800000"/>
            <a:headEnd/>
            <a:tailEnd/>
          </a:ln>
        </p:spPr>
        <p:txBody>
          <a:bodyPr wrap="none" lIns="77953" tIns="38976" rIns="77953" bIns="38976" anchor="ctr"/>
          <a:lstStyle/>
          <a:p>
            <a:pPr algn="ctr" defTabSz="779463">
              <a:lnSpc>
                <a:spcPct val="90000"/>
              </a:lnSpc>
            </a:pPr>
            <a:r>
              <a:rPr lang="en-US" sz="1200">
                <a:ea typeface="ＭＳ Ｐゴシック" pitchFamily="34" charset="-128"/>
              </a:rPr>
              <a:t>A truly Rich / Magical</a:t>
            </a:r>
          </a:p>
          <a:p>
            <a:pPr algn="ctr" defTabSz="779463">
              <a:lnSpc>
                <a:spcPct val="90000"/>
              </a:lnSpc>
            </a:pPr>
            <a:r>
              <a:rPr lang="en-US" sz="1200">
                <a:ea typeface="ＭＳ Ｐゴシック" pitchFamily="34" charset="-128"/>
              </a:rPr>
              <a:t>tea drinking </a:t>
            </a:r>
          </a:p>
          <a:p>
            <a:pPr algn="ctr" defTabSz="779463">
              <a:lnSpc>
                <a:spcPct val="90000"/>
              </a:lnSpc>
            </a:pPr>
            <a:r>
              <a:rPr lang="en-US" sz="1200">
                <a:ea typeface="ＭＳ Ｐゴシック" pitchFamily="34" charset="-128"/>
              </a:rPr>
              <a:t>experience</a:t>
            </a:r>
          </a:p>
        </p:txBody>
      </p:sp>
      <p:sp>
        <p:nvSpPr>
          <p:cNvPr id="50191" name="Rectangle 20"/>
          <p:cNvSpPr>
            <a:spLocks noChangeArrowheads="1"/>
          </p:cNvSpPr>
          <p:nvPr/>
        </p:nvSpPr>
        <p:spPr bwMode="auto">
          <a:xfrm>
            <a:off x="3662363" y="3455988"/>
            <a:ext cx="1604962" cy="808037"/>
          </a:xfrm>
          <a:prstGeom prst="rect">
            <a:avLst/>
          </a:prstGeom>
          <a:solidFill>
            <a:srgbClr val="FFDB43"/>
          </a:solidFill>
          <a:ln w="9525">
            <a:solidFill>
              <a:schemeClr val="tx1"/>
            </a:solidFill>
            <a:miter lim="800000"/>
            <a:headEnd/>
            <a:tailEnd/>
          </a:ln>
        </p:spPr>
        <p:txBody>
          <a:bodyPr lIns="77953" tIns="38976" rIns="77953" bIns="38976" anchor="ctr"/>
          <a:lstStyle/>
          <a:p>
            <a:pPr algn="ctr" defTabSz="779463">
              <a:lnSpc>
                <a:spcPct val="90000"/>
              </a:lnSpc>
            </a:pPr>
            <a:r>
              <a:rPr lang="en-US" sz="1200">
                <a:ea typeface="ＭＳ Ｐゴシック" pitchFamily="34" charset="-128"/>
              </a:rPr>
              <a:t>More room in the bag brings the tea to life and liberates the flavors.</a:t>
            </a:r>
          </a:p>
        </p:txBody>
      </p:sp>
      <p:sp>
        <p:nvSpPr>
          <p:cNvPr id="50192" name="Rectangle 21"/>
          <p:cNvSpPr>
            <a:spLocks noChangeArrowheads="1"/>
          </p:cNvSpPr>
          <p:nvPr/>
        </p:nvSpPr>
        <p:spPr bwMode="auto">
          <a:xfrm>
            <a:off x="3662363" y="4435475"/>
            <a:ext cx="1604962" cy="809625"/>
          </a:xfrm>
          <a:prstGeom prst="rect">
            <a:avLst/>
          </a:prstGeom>
          <a:solidFill>
            <a:srgbClr val="FFDB43"/>
          </a:solidFill>
          <a:ln w="9525">
            <a:solidFill>
              <a:schemeClr val="tx1"/>
            </a:solidFill>
            <a:miter lim="800000"/>
            <a:headEnd/>
            <a:tailEnd/>
          </a:ln>
        </p:spPr>
        <p:txBody>
          <a:bodyPr lIns="77953" tIns="38976" rIns="77953" bIns="38976" anchor="ctr"/>
          <a:lstStyle/>
          <a:p>
            <a:pPr algn="ctr" defTabSz="779463" eaLnBrk="0" hangingPunct="0"/>
            <a:endParaRPr lang="en-US" sz="1200">
              <a:ea typeface="ＭＳ Ｐゴシック" pitchFamily="34" charset="-128"/>
            </a:endParaRPr>
          </a:p>
          <a:p>
            <a:pPr algn="ctr" defTabSz="779463" eaLnBrk="0" hangingPunct="0"/>
            <a:r>
              <a:rPr lang="en-US" sz="1100">
                <a:ea typeface="ＭＳ Ｐゴシック" pitchFamily="34" charset="-128"/>
              </a:rPr>
              <a:t>Big chunks of luscious ingredients &amp; long tea leaves in a</a:t>
            </a:r>
          </a:p>
          <a:p>
            <a:pPr algn="ctr" defTabSz="779463" eaLnBrk="0" hangingPunct="0"/>
            <a:r>
              <a:rPr lang="en-US" sz="1100">
                <a:ea typeface="ＭＳ Ｐゴシック" pitchFamily="34" charset="-128"/>
              </a:rPr>
              <a:t>pyramid bag.</a:t>
            </a:r>
            <a:br>
              <a:rPr lang="en-US" sz="1100">
                <a:ea typeface="ＭＳ Ｐゴシック" pitchFamily="34" charset="-128"/>
              </a:rPr>
            </a:br>
            <a:endParaRPr lang="en-US" sz="1100">
              <a:ea typeface="ＭＳ Ｐゴシック" pitchFamily="34" charset="-128"/>
            </a:endParaRPr>
          </a:p>
        </p:txBody>
      </p:sp>
      <p:sp>
        <p:nvSpPr>
          <p:cNvPr id="50193" name="Rectangle 23"/>
          <p:cNvSpPr>
            <a:spLocks noChangeArrowheads="1"/>
          </p:cNvSpPr>
          <p:nvPr/>
        </p:nvSpPr>
        <p:spPr bwMode="auto">
          <a:xfrm>
            <a:off x="3660775" y="1444625"/>
            <a:ext cx="1604963" cy="808038"/>
          </a:xfrm>
          <a:prstGeom prst="rect">
            <a:avLst/>
          </a:prstGeom>
          <a:solidFill>
            <a:srgbClr val="FFDB43"/>
          </a:solidFill>
          <a:ln w="9525">
            <a:solidFill>
              <a:schemeClr val="tx1"/>
            </a:solidFill>
            <a:miter lim="800000"/>
            <a:headEnd/>
            <a:tailEnd/>
          </a:ln>
        </p:spPr>
        <p:txBody>
          <a:bodyPr lIns="77953" tIns="38976" rIns="77953" bIns="38976" anchor="ctr"/>
          <a:lstStyle/>
          <a:p>
            <a:pPr algn="ctr" defTabSz="779463">
              <a:lnSpc>
                <a:spcPct val="90000"/>
              </a:lnSpc>
            </a:pPr>
            <a:r>
              <a:rPr lang="en-US" sz="1200">
                <a:ea typeface="ＭＳ Ｐゴシック" pitchFamily="34" charset="-128"/>
              </a:rPr>
              <a:t>Let go and enjoy the moment!</a:t>
            </a:r>
          </a:p>
        </p:txBody>
      </p:sp>
      <p:sp>
        <p:nvSpPr>
          <p:cNvPr id="50194" name="Rectangle 29"/>
          <p:cNvSpPr>
            <a:spLocks noChangeArrowheads="1"/>
          </p:cNvSpPr>
          <p:nvPr/>
        </p:nvSpPr>
        <p:spPr bwMode="auto">
          <a:xfrm>
            <a:off x="152400" y="2209800"/>
            <a:ext cx="1503363" cy="2743200"/>
          </a:xfrm>
          <a:prstGeom prst="rect">
            <a:avLst/>
          </a:prstGeom>
          <a:solidFill>
            <a:srgbClr val="FFDB43"/>
          </a:solidFill>
          <a:ln w="3175">
            <a:solidFill>
              <a:schemeClr val="tx1"/>
            </a:solidFill>
            <a:miter lim="800000"/>
            <a:headEnd/>
            <a:tailEnd/>
          </a:ln>
        </p:spPr>
        <p:txBody>
          <a:bodyPr wrap="none" lIns="77953" tIns="38976" rIns="77953" bIns="38976" anchor="ctr"/>
          <a:lstStyle/>
          <a:p>
            <a:pPr algn="ctr" defTabSz="779463" eaLnBrk="0" hangingPunct="0"/>
            <a:r>
              <a:rPr lang="en-US" sz="1400" b="1">
                <a:ea typeface="ＭＳ Ｐゴシック" pitchFamily="34" charset="-128"/>
              </a:rPr>
              <a:t>TARGET:</a:t>
            </a:r>
          </a:p>
          <a:p>
            <a:pPr algn="ctr" defTabSz="779463" eaLnBrk="0" hangingPunct="0"/>
            <a:r>
              <a:rPr lang="en-US" sz="1400" b="1">
                <a:solidFill>
                  <a:srgbClr val="FF0000"/>
                </a:solidFill>
                <a:ea typeface="ＭＳ Ｐゴシック" pitchFamily="34" charset="-128"/>
              </a:rPr>
              <a:t>Self Treaters</a:t>
            </a:r>
            <a:br>
              <a:rPr lang="en-US" sz="1400" b="1">
                <a:solidFill>
                  <a:srgbClr val="FF0000"/>
                </a:solidFill>
                <a:ea typeface="ＭＳ Ｐゴシック" pitchFamily="34" charset="-128"/>
              </a:rPr>
            </a:br>
            <a:r>
              <a:rPr lang="en-US" sz="1200">
                <a:ea typeface="ＭＳ Ｐゴシック" pitchFamily="34" charset="-128"/>
              </a:rPr>
              <a:t>“Buys to reward</a:t>
            </a:r>
          </a:p>
          <a:p>
            <a:pPr algn="ctr" defTabSz="779463" eaLnBrk="0" hangingPunct="0"/>
            <a:r>
              <a:rPr lang="en-US" sz="1200">
                <a:ea typeface="ＭＳ Ｐゴシック" pitchFamily="34" charset="-128"/>
              </a:rPr>
              <a:t>themselves</a:t>
            </a:r>
          </a:p>
          <a:p>
            <a:pPr algn="ctr" defTabSz="779463" eaLnBrk="0" hangingPunct="0"/>
            <a:r>
              <a:rPr lang="en-US" sz="1200">
                <a:ea typeface="ＭＳ Ｐゴシック" pitchFamily="34" charset="-128"/>
              </a:rPr>
              <a:t> for achievements or </a:t>
            </a:r>
          </a:p>
          <a:p>
            <a:pPr algn="ctr" defTabSz="779463" eaLnBrk="0" hangingPunct="0"/>
            <a:r>
              <a:rPr lang="en-US" sz="1200">
                <a:ea typeface="ＭＳ Ｐゴシック" pitchFamily="34" charset="-128"/>
              </a:rPr>
              <a:t>consolation from</a:t>
            </a:r>
          </a:p>
          <a:p>
            <a:pPr algn="ctr" defTabSz="779463" eaLnBrk="0" hangingPunct="0"/>
            <a:r>
              <a:rPr lang="en-US" sz="1200">
                <a:ea typeface="ＭＳ Ｐゴシック" pitchFamily="34" charset="-128"/>
              </a:rPr>
              <a:t> setbacks </a:t>
            </a:r>
          </a:p>
          <a:p>
            <a:pPr algn="ctr" defTabSz="779463" eaLnBrk="0" hangingPunct="0"/>
            <a:r>
              <a:rPr lang="en-US" sz="1200">
                <a:ea typeface="ＭＳ Ｐゴシック" pitchFamily="34" charset="-128"/>
              </a:rPr>
              <a:t>it’s about self</a:t>
            </a:r>
          </a:p>
          <a:p>
            <a:pPr algn="ctr" defTabSz="779463" eaLnBrk="0" hangingPunct="0"/>
            <a:r>
              <a:rPr lang="en-US" sz="1200">
                <a:ea typeface="ＭＳ Ｐゴシック" pitchFamily="34" charset="-128"/>
              </a:rPr>
              <a:t> pampering and</a:t>
            </a:r>
          </a:p>
          <a:p>
            <a:pPr algn="ctr" defTabSz="779463" eaLnBrk="0" hangingPunct="0"/>
            <a:r>
              <a:rPr lang="en-US" sz="1200">
                <a:ea typeface="ＭＳ Ｐゴシック" pitchFamily="34" charset="-128"/>
              </a:rPr>
              <a:t> occasional </a:t>
            </a:r>
          </a:p>
          <a:p>
            <a:pPr algn="ctr" defTabSz="779463" eaLnBrk="0" hangingPunct="0"/>
            <a:r>
              <a:rPr lang="en-US" sz="1200">
                <a:ea typeface="ＭＳ Ｐゴシック" pitchFamily="34" charset="-128"/>
              </a:rPr>
              <a:t>indulgence”</a:t>
            </a:r>
          </a:p>
        </p:txBody>
      </p:sp>
      <p:sp>
        <p:nvSpPr>
          <p:cNvPr id="50195" name="AutoShape 30"/>
          <p:cNvSpPr>
            <a:spLocks noChangeArrowheads="1"/>
          </p:cNvSpPr>
          <p:nvPr/>
        </p:nvSpPr>
        <p:spPr bwMode="auto">
          <a:xfrm>
            <a:off x="1752600" y="1143000"/>
            <a:ext cx="5029200" cy="203200"/>
          </a:xfrm>
          <a:prstGeom prst="triangle">
            <a:avLst>
              <a:gd name="adj" fmla="val 50000"/>
            </a:avLst>
          </a:prstGeom>
          <a:solidFill>
            <a:srgbClr val="FFDB43"/>
          </a:solidFill>
          <a:ln w="9525">
            <a:solidFill>
              <a:srgbClr val="FFDB43"/>
            </a:solidFill>
            <a:miter lim="800000"/>
            <a:headEnd/>
            <a:tailEnd/>
          </a:ln>
        </p:spPr>
        <p:txBody>
          <a:bodyPr wrap="none" anchor="ctr"/>
          <a:lstStyle/>
          <a:p>
            <a:endParaRPr lang="en-US"/>
          </a:p>
        </p:txBody>
      </p:sp>
      <p:sp>
        <p:nvSpPr>
          <p:cNvPr id="50196" name="AutoShape 31"/>
          <p:cNvSpPr>
            <a:spLocks noChangeArrowheads="1"/>
          </p:cNvSpPr>
          <p:nvPr/>
        </p:nvSpPr>
        <p:spPr bwMode="auto">
          <a:xfrm>
            <a:off x="4403725" y="2281238"/>
            <a:ext cx="196850" cy="120650"/>
          </a:xfrm>
          <a:prstGeom prst="triangle">
            <a:avLst>
              <a:gd name="adj" fmla="val 50000"/>
            </a:avLst>
          </a:prstGeom>
          <a:solidFill>
            <a:srgbClr val="FFDB43"/>
          </a:solidFill>
          <a:ln w="9525">
            <a:solidFill>
              <a:srgbClr val="FFDB43"/>
            </a:solidFill>
            <a:miter lim="800000"/>
            <a:headEnd/>
            <a:tailEnd/>
          </a:ln>
        </p:spPr>
        <p:txBody>
          <a:bodyPr wrap="none" anchor="ctr"/>
          <a:lstStyle/>
          <a:p>
            <a:endParaRPr lang="en-US"/>
          </a:p>
        </p:txBody>
      </p:sp>
      <p:sp>
        <p:nvSpPr>
          <p:cNvPr id="50197" name="AutoShape 32"/>
          <p:cNvSpPr>
            <a:spLocks noChangeArrowheads="1"/>
          </p:cNvSpPr>
          <p:nvPr/>
        </p:nvSpPr>
        <p:spPr bwMode="auto">
          <a:xfrm>
            <a:off x="4402138" y="3289300"/>
            <a:ext cx="198437" cy="120650"/>
          </a:xfrm>
          <a:prstGeom prst="triangle">
            <a:avLst>
              <a:gd name="adj" fmla="val 50000"/>
            </a:avLst>
          </a:prstGeom>
          <a:solidFill>
            <a:srgbClr val="FFDB43"/>
          </a:solidFill>
          <a:ln w="9525">
            <a:solidFill>
              <a:srgbClr val="FFDB43"/>
            </a:solidFill>
            <a:miter lim="800000"/>
            <a:headEnd/>
            <a:tailEnd/>
          </a:ln>
        </p:spPr>
        <p:txBody>
          <a:bodyPr wrap="none" anchor="ctr"/>
          <a:lstStyle/>
          <a:p>
            <a:endParaRPr lang="en-US"/>
          </a:p>
        </p:txBody>
      </p:sp>
      <p:sp>
        <p:nvSpPr>
          <p:cNvPr id="50198" name="AutoShape 33"/>
          <p:cNvSpPr>
            <a:spLocks noChangeArrowheads="1"/>
          </p:cNvSpPr>
          <p:nvPr/>
        </p:nvSpPr>
        <p:spPr bwMode="auto">
          <a:xfrm>
            <a:off x="4403725" y="5257800"/>
            <a:ext cx="196850" cy="122238"/>
          </a:xfrm>
          <a:prstGeom prst="triangle">
            <a:avLst>
              <a:gd name="adj" fmla="val 50000"/>
            </a:avLst>
          </a:prstGeom>
          <a:solidFill>
            <a:srgbClr val="FFDB43"/>
          </a:solidFill>
          <a:ln w="9525">
            <a:solidFill>
              <a:srgbClr val="FFDB43"/>
            </a:solidFill>
            <a:miter lim="800000"/>
            <a:headEnd/>
            <a:tailEnd/>
          </a:ln>
        </p:spPr>
        <p:txBody>
          <a:bodyPr wrap="none" anchor="ctr"/>
          <a:lstStyle/>
          <a:p>
            <a:endParaRPr lang="en-US"/>
          </a:p>
        </p:txBody>
      </p:sp>
      <p:sp>
        <p:nvSpPr>
          <p:cNvPr id="50199" name="AutoShape 34"/>
          <p:cNvSpPr>
            <a:spLocks noChangeArrowheads="1"/>
          </p:cNvSpPr>
          <p:nvPr/>
        </p:nvSpPr>
        <p:spPr bwMode="auto">
          <a:xfrm>
            <a:off x="4402138" y="4267200"/>
            <a:ext cx="198437" cy="120650"/>
          </a:xfrm>
          <a:prstGeom prst="triangle">
            <a:avLst>
              <a:gd name="adj" fmla="val 50000"/>
            </a:avLst>
          </a:prstGeom>
          <a:solidFill>
            <a:srgbClr val="FFDB43"/>
          </a:solidFill>
          <a:ln w="9525">
            <a:solidFill>
              <a:srgbClr val="FFDB43"/>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3" name="TextBox 2"/>
          <p:cNvSpPr txBox="1">
            <a:spLocks noChangeArrowheads="1"/>
          </p:cNvSpPr>
          <p:nvPr/>
        </p:nvSpPr>
        <p:spPr bwMode="auto">
          <a:xfrm>
            <a:off x="1143000" y="2895600"/>
            <a:ext cx="75438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How can we make it big? </a:t>
            </a:r>
          </a:p>
          <a:p>
            <a:pPr algn="ctr" eaLnBrk="1" hangingPunct="1"/>
            <a:r>
              <a:rPr lang="fr-FR" sz="3200" b="1">
                <a:solidFill>
                  <a:srgbClr val="C00000"/>
                </a:solidFill>
                <a:latin typeface="Century Gothic" pitchFamily="34" charset="0"/>
              </a:rPr>
              <a:t>-</a:t>
            </a:r>
            <a:r>
              <a:rPr lang="fr-FR" sz="3200">
                <a:latin typeface="Calibri" pitchFamily="34" charset="0"/>
              </a:rPr>
              <a:t> </a:t>
            </a:r>
            <a:r>
              <a:rPr lang="fr-FR" sz="3200" b="1">
                <a:solidFill>
                  <a:srgbClr val="C00000"/>
                </a:solidFill>
                <a:latin typeface="Century Gothic" pitchFamily="34" charset="0"/>
              </a:rPr>
              <a:t>Communication</a:t>
            </a:r>
            <a:r>
              <a:rPr lang="fr-FR" sz="3200">
                <a:latin typeface="Calibri" pitchFamily="34" charset="0"/>
              </a:rPr>
              <a:t> </a:t>
            </a:r>
            <a:r>
              <a:rPr lang="fr-FR" sz="3200" b="1">
                <a:solidFill>
                  <a:srgbClr val="C00000"/>
                </a:solidFill>
                <a:latin typeface="Century Gothic" pitchFamily="34" charset="0"/>
              </a:rPr>
              <a:t>Strategy</a:t>
            </a:r>
            <a:r>
              <a:rPr lang="fr-FR" sz="3200">
                <a:latin typeface="Calibri" pitchFamily="34" charset="0"/>
              </a:rPr>
              <a:t> </a:t>
            </a:r>
            <a:r>
              <a:rPr lang="fr-FR" sz="3200" b="1">
                <a:solidFill>
                  <a:srgbClr val="C00000"/>
                </a:solidFill>
                <a:latin typeface="Century Gothic" pitchFamily="34" charset="0"/>
              </a:rPr>
              <a:t>-</a:t>
            </a:r>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11" descr="how-can-we-make-it-big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Title 30"/>
          <p:cNvSpPr>
            <a:spLocks noGrp="1"/>
          </p:cNvSpPr>
          <p:nvPr>
            <p:ph type="title"/>
          </p:nvPr>
        </p:nvSpPr>
        <p:spPr bwMode="auto">
          <a:xfrm>
            <a:off x="381000" y="381000"/>
            <a:ext cx="82296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Communication Target</a:t>
            </a:r>
            <a:endParaRPr lang="en-US" b="1" smtClean="0"/>
          </a:p>
        </p:txBody>
      </p:sp>
      <p:sp>
        <p:nvSpPr>
          <p:cNvPr id="52228" name="Text Box 4"/>
          <p:cNvSpPr txBox="1">
            <a:spLocks noChangeArrowheads="1"/>
          </p:cNvSpPr>
          <p:nvPr/>
        </p:nvSpPr>
        <p:spPr bwMode="auto">
          <a:xfrm>
            <a:off x="228600" y="1447800"/>
            <a:ext cx="426720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buClr>
                <a:schemeClr val="bg2"/>
              </a:buClr>
              <a:buFontTx/>
              <a:buBlip>
                <a:blip r:embed="rId3"/>
              </a:buBlip>
            </a:pPr>
            <a:r>
              <a:rPr lang="en-GB" sz="1600"/>
              <a:t>  </a:t>
            </a:r>
            <a:r>
              <a:rPr lang="en-GB" sz="1500"/>
              <a:t>They are mainly </a:t>
            </a:r>
            <a:r>
              <a:rPr lang="en-GB" sz="1500" b="1"/>
              <a:t>women aged 25 to 45</a:t>
            </a:r>
            <a:r>
              <a:rPr lang="en-GB" sz="1500"/>
              <a:t>, already heavy tea drinkers. </a:t>
            </a:r>
          </a:p>
          <a:p>
            <a:pPr>
              <a:buClr>
                <a:schemeClr val="bg2"/>
              </a:buClr>
              <a:buFontTx/>
              <a:buBlip>
                <a:blip r:embed="rId3"/>
              </a:buBlip>
            </a:pPr>
            <a:endParaRPr lang="en-GB" sz="1500"/>
          </a:p>
          <a:p>
            <a:pPr>
              <a:buClr>
                <a:schemeClr val="bg2"/>
              </a:buClr>
              <a:buFontTx/>
              <a:buBlip>
                <a:blip r:embed="rId3"/>
              </a:buBlip>
            </a:pPr>
            <a:r>
              <a:rPr lang="en-GB" sz="1500"/>
              <a:t>  They find black tea a bit boring - always the same look, the same taste… They’d like to</a:t>
            </a:r>
            <a:r>
              <a:rPr lang="en-GB" sz="1500" b="1"/>
              <a:t> get more from tea</a:t>
            </a:r>
            <a:r>
              <a:rPr lang="en-GB" sz="1500"/>
              <a:t>. </a:t>
            </a:r>
            <a:r>
              <a:rPr lang="en-GB" sz="1500" b="1"/>
              <a:t>New, richer experiences</a:t>
            </a:r>
            <a:r>
              <a:rPr lang="en-GB" sz="1500"/>
              <a:t>. </a:t>
            </a:r>
          </a:p>
          <a:p>
            <a:pPr>
              <a:buClr>
                <a:schemeClr val="bg2"/>
              </a:buClr>
              <a:buFontTx/>
              <a:buBlip>
                <a:blip r:embed="rId3"/>
              </a:buBlip>
            </a:pPr>
            <a:endParaRPr lang="en-GB" sz="1500"/>
          </a:p>
          <a:p>
            <a:pPr>
              <a:buClr>
                <a:schemeClr val="bg2"/>
              </a:buClr>
              <a:buFontTx/>
              <a:buBlip>
                <a:blip r:embed="rId3"/>
              </a:buBlip>
            </a:pPr>
            <a:r>
              <a:rPr lang="en-GB" sz="1500"/>
              <a:t>  Open-minded, they are enthusiastic about the richness of the world and are </a:t>
            </a:r>
            <a:r>
              <a:rPr lang="en-GB" sz="1500" b="1"/>
              <a:t>interested by everything that is new</a:t>
            </a:r>
            <a:r>
              <a:rPr lang="en-GB" sz="1500"/>
              <a:t>. They want to be at the top of everything and buy the latest trendy products.</a:t>
            </a:r>
          </a:p>
          <a:p>
            <a:pPr>
              <a:buClr>
                <a:schemeClr val="bg2"/>
              </a:buClr>
              <a:buFontTx/>
              <a:buBlip>
                <a:blip r:embed="rId3"/>
              </a:buBlip>
            </a:pPr>
            <a:endParaRPr lang="en-GB" sz="1500"/>
          </a:p>
          <a:p>
            <a:pPr>
              <a:buClr>
                <a:schemeClr val="bg2"/>
              </a:buClr>
              <a:buFontTx/>
              <a:buBlip>
                <a:blip r:embed="rId3"/>
              </a:buBlip>
            </a:pPr>
            <a:r>
              <a:rPr lang="en-GB" sz="1500"/>
              <a:t>  They know Lipton and don’t really perceive the brand</a:t>
            </a:r>
            <a:br>
              <a:rPr lang="en-GB" sz="1500"/>
            </a:br>
            <a:r>
              <a:rPr lang="en-GB" sz="1500"/>
              <a:t>as an upmarket one, for connoisseurs. </a:t>
            </a:r>
            <a:br>
              <a:rPr lang="en-GB" sz="1500"/>
            </a:br>
            <a:r>
              <a:rPr lang="en-GB" sz="1500" b="1"/>
              <a:t>They need to be surprised</a:t>
            </a:r>
            <a:r>
              <a:rPr lang="en-GB" sz="1500"/>
              <a:t>. </a:t>
            </a:r>
          </a:p>
        </p:txBody>
      </p:sp>
      <p:pic>
        <p:nvPicPr>
          <p:cNvPr id="52229" name="Picture 5"/>
          <p:cNvPicPr>
            <a:picLocks noChangeAspect="1" noChangeArrowheads="1"/>
          </p:cNvPicPr>
          <p:nvPr/>
        </p:nvPicPr>
        <p:blipFill>
          <a:blip r:embed="rId4">
            <a:extLst>
              <a:ext uri="{28A0092B-C50C-407E-A947-70E740481C1C}">
                <a14:useLocalDpi xmlns:a14="http://schemas.microsoft.com/office/drawing/2010/main" val="0"/>
              </a:ext>
            </a:extLst>
          </a:blip>
          <a:srcRect r="1695"/>
          <a:stretch>
            <a:fillRect/>
          </a:stretch>
        </p:blipFill>
        <p:spPr bwMode="auto">
          <a:xfrm>
            <a:off x="4724400" y="1325563"/>
            <a:ext cx="1749425" cy="111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0" name="Picture 6"/>
          <p:cNvPicPr>
            <a:picLocks noChangeAspect="1" noChangeArrowheads="1"/>
          </p:cNvPicPr>
          <p:nvPr/>
        </p:nvPicPr>
        <p:blipFill>
          <a:blip r:embed="rId5">
            <a:extLst>
              <a:ext uri="{28A0092B-C50C-407E-A947-70E740481C1C}">
                <a14:useLocalDpi xmlns:a14="http://schemas.microsoft.com/office/drawing/2010/main" val="0"/>
              </a:ext>
            </a:extLst>
          </a:blip>
          <a:srcRect t="13377" r="2174"/>
          <a:stretch>
            <a:fillRect/>
          </a:stretch>
        </p:blipFill>
        <p:spPr bwMode="auto">
          <a:xfrm>
            <a:off x="5181600" y="2424113"/>
            <a:ext cx="1749425" cy="115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5800" y="4724400"/>
            <a:ext cx="1828800"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2" name="Picture 8"/>
          <p:cNvPicPr>
            <a:picLocks noChangeAspect="1" noChangeArrowheads="1"/>
          </p:cNvPicPr>
          <p:nvPr/>
        </p:nvPicPr>
        <p:blipFill>
          <a:blip r:embed="rId7">
            <a:extLst>
              <a:ext uri="{28A0092B-C50C-407E-A947-70E740481C1C}">
                <a14:useLocalDpi xmlns:a14="http://schemas.microsoft.com/office/drawing/2010/main" val="0"/>
              </a:ext>
            </a:extLst>
          </a:blip>
          <a:srcRect l="9375" t="21915" r="3125"/>
          <a:stretch>
            <a:fillRect/>
          </a:stretch>
        </p:blipFill>
        <p:spPr bwMode="auto">
          <a:xfrm>
            <a:off x="5181600" y="3581400"/>
            <a:ext cx="1752600"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11" descr="how-can-we-make-it-big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2"/>
          <p:cNvSpPr txBox="1">
            <a:spLocks noChangeArrowheads="1"/>
          </p:cNvSpPr>
          <p:nvPr/>
        </p:nvSpPr>
        <p:spPr>
          <a:xfrm>
            <a:off x="304800" y="441325"/>
            <a:ext cx="8229600" cy="854075"/>
          </a:xfrm>
          <a:prstGeom prst="rect">
            <a:avLst/>
          </a:prstGeom>
        </p:spPr>
        <p:txBody>
          <a:bodyPr/>
          <a:lstStyle/>
          <a:p>
            <a:pPr algn="ctr" fontAlgn="auto">
              <a:spcAft>
                <a:spcPts val="0"/>
              </a:spcAft>
              <a:defRPr/>
            </a:pPr>
            <a:r>
              <a:rPr lang="fr-FR" sz="2400" b="1" dirty="0" err="1"/>
              <a:t>Strategic</a:t>
            </a:r>
            <a:r>
              <a:rPr lang="fr-FR" sz="2400" b="1" dirty="0"/>
              <a:t> </a:t>
            </a:r>
            <a:r>
              <a:rPr lang="fr-FR" sz="2400" b="1" dirty="0" err="1"/>
              <a:t>Logic</a:t>
            </a:r>
            <a:endParaRPr lang="en-US" sz="2200" b="1" dirty="0">
              <a:ea typeface="+mj-ea"/>
            </a:endParaRPr>
          </a:p>
        </p:txBody>
      </p:sp>
      <p:sp>
        <p:nvSpPr>
          <p:cNvPr id="53252" name="AutoShape 15"/>
          <p:cNvSpPr>
            <a:spLocks noChangeArrowheads="1"/>
          </p:cNvSpPr>
          <p:nvPr/>
        </p:nvSpPr>
        <p:spPr bwMode="auto">
          <a:xfrm>
            <a:off x="304800" y="1639888"/>
            <a:ext cx="6477000" cy="646112"/>
          </a:xfrm>
          <a:prstGeom prst="roundRect">
            <a:avLst>
              <a:gd name="adj" fmla="val 16667"/>
            </a:avLst>
          </a:prstGeom>
          <a:solidFill>
            <a:srgbClr val="FFDB43"/>
          </a:solidFill>
          <a:ln w="12700">
            <a:solidFill>
              <a:srgbClr val="FF0000"/>
            </a:solidFill>
            <a:round/>
            <a:headEnd/>
            <a:tailEnd/>
          </a:ln>
        </p:spPr>
        <p:txBody>
          <a:bodyPr wrap="none" anchor="ctr"/>
          <a:lstStyle/>
          <a:p>
            <a:endParaRPr lang="en-US"/>
          </a:p>
        </p:txBody>
      </p:sp>
      <p:sp>
        <p:nvSpPr>
          <p:cNvPr id="53253" name="Text Box 8"/>
          <p:cNvSpPr txBox="1">
            <a:spLocks noChangeArrowheads="1"/>
          </p:cNvSpPr>
          <p:nvPr/>
        </p:nvSpPr>
        <p:spPr bwMode="auto">
          <a:xfrm>
            <a:off x="3276600" y="1639888"/>
            <a:ext cx="41608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sz="1600" i="1"/>
              <a:t>There are moments in my day when I decide to let go and enjoy it</a:t>
            </a:r>
            <a:endParaRPr lang="en-GB" sz="1600" i="1"/>
          </a:p>
        </p:txBody>
      </p:sp>
      <p:sp>
        <p:nvSpPr>
          <p:cNvPr id="53254" name="Line 13"/>
          <p:cNvSpPr>
            <a:spLocks noChangeShapeType="1"/>
          </p:cNvSpPr>
          <p:nvPr/>
        </p:nvSpPr>
        <p:spPr bwMode="auto">
          <a:xfrm>
            <a:off x="2895600" y="3733800"/>
            <a:ext cx="0" cy="838200"/>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3255" name="AutoShape 15"/>
          <p:cNvSpPr>
            <a:spLocks noChangeArrowheads="1"/>
          </p:cNvSpPr>
          <p:nvPr/>
        </p:nvSpPr>
        <p:spPr bwMode="auto">
          <a:xfrm>
            <a:off x="304800" y="3087688"/>
            <a:ext cx="6477000" cy="646112"/>
          </a:xfrm>
          <a:prstGeom prst="roundRect">
            <a:avLst>
              <a:gd name="adj" fmla="val 16667"/>
            </a:avLst>
          </a:prstGeom>
          <a:solidFill>
            <a:srgbClr val="FFDB43"/>
          </a:solidFill>
          <a:ln w="12700">
            <a:solidFill>
              <a:srgbClr val="FF0000"/>
            </a:solidFill>
            <a:round/>
            <a:headEnd/>
            <a:tailEnd/>
          </a:ln>
        </p:spPr>
        <p:txBody>
          <a:bodyPr wrap="none" anchor="ctr"/>
          <a:lstStyle/>
          <a:p>
            <a:endParaRPr lang="en-US"/>
          </a:p>
        </p:txBody>
      </p:sp>
      <p:sp>
        <p:nvSpPr>
          <p:cNvPr id="53256" name="AutoShape 15"/>
          <p:cNvSpPr>
            <a:spLocks noChangeArrowheads="1"/>
          </p:cNvSpPr>
          <p:nvPr/>
        </p:nvSpPr>
        <p:spPr bwMode="auto">
          <a:xfrm>
            <a:off x="304800" y="4572000"/>
            <a:ext cx="6477000" cy="646113"/>
          </a:xfrm>
          <a:prstGeom prst="roundRect">
            <a:avLst>
              <a:gd name="adj" fmla="val 16667"/>
            </a:avLst>
          </a:prstGeom>
          <a:solidFill>
            <a:srgbClr val="FFDB43"/>
          </a:solidFill>
          <a:ln w="12700">
            <a:solidFill>
              <a:srgbClr val="FF0000"/>
            </a:solidFill>
            <a:round/>
            <a:headEnd/>
            <a:tailEnd/>
          </a:ln>
        </p:spPr>
        <p:txBody>
          <a:bodyPr wrap="none" anchor="ctr"/>
          <a:lstStyle/>
          <a:p>
            <a:endParaRPr lang="en-US"/>
          </a:p>
        </p:txBody>
      </p:sp>
      <p:sp>
        <p:nvSpPr>
          <p:cNvPr id="53257" name="Text Box 9"/>
          <p:cNvSpPr txBox="1">
            <a:spLocks noChangeArrowheads="1"/>
          </p:cNvSpPr>
          <p:nvPr/>
        </p:nvSpPr>
        <p:spPr bwMode="auto">
          <a:xfrm>
            <a:off x="3429000" y="3113088"/>
            <a:ext cx="3276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sz="1600" i="1"/>
              <a:t>A truly rich &amp; magical tea drinking experience</a:t>
            </a:r>
            <a:endParaRPr lang="en-GB" sz="1600" i="1"/>
          </a:p>
        </p:txBody>
      </p:sp>
      <p:sp>
        <p:nvSpPr>
          <p:cNvPr id="53258" name="Text Box 10"/>
          <p:cNvSpPr txBox="1">
            <a:spLocks noChangeArrowheads="1"/>
          </p:cNvSpPr>
          <p:nvPr/>
        </p:nvSpPr>
        <p:spPr bwMode="auto">
          <a:xfrm>
            <a:off x="3429000" y="4648200"/>
            <a:ext cx="3276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GB" i="1"/>
              <a:t>Let yourself get carried away</a:t>
            </a:r>
          </a:p>
        </p:txBody>
      </p:sp>
      <p:sp>
        <p:nvSpPr>
          <p:cNvPr id="53259" name="Line 13"/>
          <p:cNvSpPr>
            <a:spLocks noChangeShapeType="1"/>
          </p:cNvSpPr>
          <p:nvPr/>
        </p:nvSpPr>
        <p:spPr bwMode="auto">
          <a:xfrm>
            <a:off x="2895600" y="2286000"/>
            <a:ext cx="0" cy="838200"/>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3260" name="Text Box 7"/>
          <p:cNvSpPr txBox="1">
            <a:spLocks noChangeArrowheads="1"/>
          </p:cNvSpPr>
          <p:nvPr/>
        </p:nvSpPr>
        <p:spPr bwMode="auto">
          <a:xfrm>
            <a:off x="838200" y="1855788"/>
            <a:ext cx="1295400" cy="332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GB" sz="1500" b="1" i="1"/>
              <a:t>insight</a:t>
            </a:r>
          </a:p>
          <a:p>
            <a:endParaRPr lang="en-GB" sz="1500" b="1" i="1"/>
          </a:p>
          <a:p>
            <a:endParaRPr lang="en-GB" sz="1500" b="1" i="1"/>
          </a:p>
          <a:p>
            <a:endParaRPr lang="en-GB" sz="1500" b="1" i="1"/>
          </a:p>
          <a:p>
            <a:endParaRPr lang="en-GB" sz="1500" b="1" i="1"/>
          </a:p>
          <a:p>
            <a:endParaRPr lang="en-GB" sz="1500" b="1" i="1"/>
          </a:p>
          <a:p>
            <a:r>
              <a:rPr lang="en-GB" sz="1500" b="1" i="1"/>
              <a:t>promise</a:t>
            </a:r>
          </a:p>
          <a:p>
            <a:endParaRPr lang="en-GB" sz="1500" b="1" i="1"/>
          </a:p>
          <a:p>
            <a:endParaRPr lang="en-GB" sz="1500" b="1" i="1"/>
          </a:p>
          <a:p>
            <a:endParaRPr lang="en-GB" sz="1500" b="1" i="1"/>
          </a:p>
          <a:p>
            <a:endParaRPr lang="en-GB" sz="1500" b="1" i="1"/>
          </a:p>
          <a:p>
            <a:endParaRPr lang="en-GB" sz="1500" b="1" i="1"/>
          </a:p>
          <a:p>
            <a:r>
              <a:rPr lang="en-GB" sz="1500" b="1" i="1"/>
              <a:t>campaign idea</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Box 2"/>
          <p:cNvSpPr txBox="1">
            <a:spLocks noChangeArrowheads="1"/>
          </p:cNvSpPr>
          <p:nvPr/>
        </p:nvSpPr>
        <p:spPr bwMode="auto">
          <a:xfrm>
            <a:off x="1143000" y="2895600"/>
            <a:ext cx="7848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 What makes James Cook a priority?</a:t>
            </a:r>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11" descr="how-can-we-make-it-big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4275" name="Group 4"/>
          <p:cNvGrpSpPr>
            <a:grpSpLocks/>
          </p:cNvGrpSpPr>
          <p:nvPr/>
        </p:nvGrpSpPr>
        <p:grpSpPr bwMode="auto">
          <a:xfrm>
            <a:off x="533400" y="1524000"/>
            <a:ext cx="5151438" cy="3903663"/>
            <a:chOff x="1746" y="739"/>
            <a:chExt cx="1850" cy="1512"/>
          </a:xfrm>
        </p:grpSpPr>
        <p:pic>
          <p:nvPicPr>
            <p:cNvPr id="54286" name="Picture 5" descr="AX0775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2" y="739"/>
              <a:ext cx="1474" cy="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7" name="Rectangle 6"/>
            <p:cNvSpPr>
              <a:spLocks noChangeArrowheads="1"/>
            </p:cNvSpPr>
            <p:nvPr/>
          </p:nvSpPr>
          <p:spPr bwMode="auto">
            <a:xfrm rot="1491508">
              <a:off x="1746" y="1025"/>
              <a:ext cx="567" cy="1172"/>
            </a:xfrm>
            <a:prstGeom prst="rect">
              <a:avLst/>
            </a:prstGeom>
            <a:solidFill>
              <a:schemeClr val="bg1"/>
            </a:solidFill>
            <a:ln w="9525">
              <a:solidFill>
                <a:schemeClr val="bg1"/>
              </a:solidFill>
              <a:miter lim="800000"/>
              <a:headEnd/>
              <a:tailEnd/>
            </a:ln>
          </p:spPr>
          <p:txBody>
            <a:bodyPr wrap="none" anchor="ctr"/>
            <a:lstStyle/>
            <a:p>
              <a:endParaRPr lang="en-US">
                <a:latin typeface="Calibri" pitchFamily="34" charset="0"/>
              </a:endParaRPr>
            </a:p>
          </p:txBody>
        </p:sp>
        <p:sp>
          <p:nvSpPr>
            <p:cNvPr id="54288" name="Rectangle 7"/>
            <p:cNvSpPr>
              <a:spLocks noChangeArrowheads="1"/>
            </p:cNvSpPr>
            <p:nvPr/>
          </p:nvSpPr>
          <p:spPr bwMode="auto">
            <a:xfrm rot="-1518642">
              <a:off x="3183" y="798"/>
              <a:ext cx="404" cy="999"/>
            </a:xfrm>
            <a:prstGeom prst="rect">
              <a:avLst/>
            </a:prstGeom>
            <a:solidFill>
              <a:schemeClr val="bg1"/>
            </a:solidFill>
            <a:ln w="9525">
              <a:solidFill>
                <a:schemeClr val="bg1"/>
              </a:solidFill>
              <a:miter lim="800000"/>
              <a:headEnd/>
              <a:tailEnd/>
            </a:ln>
          </p:spPr>
          <p:txBody>
            <a:bodyPr wrap="none" anchor="ctr"/>
            <a:lstStyle/>
            <a:p>
              <a:endParaRPr lang="en-US">
                <a:latin typeface="Calibri" pitchFamily="34" charset="0"/>
              </a:endParaRPr>
            </a:p>
          </p:txBody>
        </p:sp>
      </p:grpSp>
      <p:sp>
        <p:nvSpPr>
          <p:cNvPr id="54276" name="Rectangle 9"/>
          <p:cNvSpPr>
            <a:spLocks noGrp="1" noChangeArrowheads="1"/>
          </p:cNvSpPr>
          <p:nvPr>
            <p:ph type="title"/>
          </p:nvPr>
        </p:nvSpPr>
        <p:spPr bwMode="auto">
          <a:xfrm>
            <a:off x="76200" y="441325"/>
            <a:ext cx="8229600" cy="854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Key Message</a:t>
            </a:r>
            <a:endParaRPr lang="en-US" b="1" smtClean="0"/>
          </a:p>
        </p:txBody>
      </p:sp>
      <p:sp>
        <p:nvSpPr>
          <p:cNvPr id="54277" name="Rectangle 7"/>
          <p:cNvSpPr>
            <a:spLocks noChangeArrowheads="1"/>
          </p:cNvSpPr>
          <p:nvPr/>
        </p:nvSpPr>
        <p:spPr bwMode="auto">
          <a:xfrm rot="-1518642">
            <a:off x="5419725" y="1284288"/>
            <a:ext cx="895350" cy="3094037"/>
          </a:xfrm>
          <a:prstGeom prst="rect">
            <a:avLst/>
          </a:prstGeom>
          <a:solidFill>
            <a:schemeClr val="bg1"/>
          </a:solidFill>
          <a:ln w="9525">
            <a:solidFill>
              <a:schemeClr val="bg1"/>
            </a:solidFill>
            <a:miter lim="800000"/>
            <a:headEnd/>
            <a:tailEnd/>
          </a:ln>
        </p:spPr>
        <p:txBody>
          <a:bodyPr wrap="none" anchor="ctr"/>
          <a:lstStyle/>
          <a:p>
            <a:endParaRPr lang="en-US">
              <a:latin typeface="Calibri" pitchFamily="34" charset="0"/>
            </a:endParaRPr>
          </a:p>
        </p:txBody>
      </p:sp>
      <p:sp>
        <p:nvSpPr>
          <p:cNvPr id="54278" name="Rectangle 7"/>
          <p:cNvSpPr>
            <a:spLocks noChangeArrowheads="1"/>
          </p:cNvSpPr>
          <p:nvPr/>
        </p:nvSpPr>
        <p:spPr bwMode="auto">
          <a:xfrm rot="-1518642">
            <a:off x="5008563" y="2212975"/>
            <a:ext cx="1123950" cy="3362325"/>
          </a:xfrm>
          <a:prstGeom prst="rect">
            <a:avLst/>
          </a:prstGeom>
          <a:solidFill>
            <a:schemeClr val="bg1"/>
          </a:solidFill>
          <a:ln w="9525">
            <a:solidFill>
              <a:schemeClr val="bg1"/>
            </a:solidFill>
            <a:miter lim="800000"/>
            <a:headEnd/>
            <a:tailEnd/>
          </a:ln>
        </p:spPr>
        <p:txBody>
          <a:bodyPr wrap="none" anchor="ctr"/>
          <a:lstStyle/>
          <a:p>
            <a:endParaRPr lang="en-US">
              <a:latin typeface="Calibri" pitchFamily="34" charset="0"/>
            </a:endParaRPr>
          </a:p>
        </p:txBody>
      </p:sp>
      <p:sp>
        <p:nvSpPr>
          <p:cNvPr id="54279" name="Rectangle 7"/>
          <p:cNvSpPr>
            <a:spLocks noChangeArrowheads="1"/>
          </p:cNvSpPr>
          <p:nvPr/>
        </p:nvSpPr>
        <p:spPr bwMode="auto">
          <a:xfrm rot="1554629">
            <a:off x="1668463" y="2894013"/>
            <a:ext cx="873125" cy="2609850"/>
          </a:xfrm>
          <a:prstGeom prst="rect">
            <a:avLst/>
          </a:prstGeom>
          <a:solidFill>
            <a:schemeClr val="bg1"/>
          </a:solidFill>
          <a:ln w="9525">
            <a:solidFill>
              <a:schemeClr val="bg1"/>
            </a:solidFill>
            <a:miter lim="800000"/>
            <a:headEnd/>
            <a:tailEnd/>
          </a:ln>
        </p:spPr>
        <p:txBody>
          <a:bodyPr wrap="none" anchor="ctr"/>
          <a:lstStyle/>
          <a:p>
            <a:endParaRPr lang="en-US">
              <a:latin typeface="Calibri" pitchFamily="34" charset="0"/>
            </a:endParaRPr>
          </a:p>
        </p:txBody>
      </p:sp>
      <p:sp>
        <p:nvSpPr>
          <p:cNvPr id="54280" name="Rectangle 7"/>
          <p:cNvSpPr>
            <a:spLocks noChangeArrowheads="1"/>
          </p:cNvSpPr>
          <p:nvPr/>
        </p:nvSpPr>
        <p:spPr bwMode="auto">
          <a:xfrm rot="-1518642">
            <a:off x="4194175" y="1233488"/>
            <a:ext cx="620713" cy="1857375"/>
          </a:xfrm>
          <a:prstGeom prst="rect">
            <a:avLst/>
          </a:prstGeom>
          <a:solidFill>
            <a:schemeClr val="bg1"/>
          </a:solidFill>
          <a:ln w="9525">
            <a:solidFill>
              <a:schemeClr val="bg1"/>
            </a:solidFill>
            <a:miter lim="800000"/>
            <a:headEnd/>
            <a:tailEnd/>
          </a:ln>
        </p:spPr>
        <p:txBody>
          <a:bodyPr wrap="none" anchor="ctr"/>
          <a:lstStyle/>
          <a:p>
            <a:endParaRPr lang="en-US">
              <a:latin typeface="Calibri" pitchFamily="34" charset="0"/>
            </a:endParaRPr>
          </a:p>
        </p:txBody>
      </p:sp>
      <p:sp>
        <p:nvSpPr>
          <p:cNvPr id="54281" name="Rectangle 7"/>
          <p:cNvSpPr>
            <a:spLocks noChangeArrowheads="1"/>
          </p:cNvSpPr>
          <p:nvPr/>
        </p:nvSpPr>
        <p:spPr bwMode="auto">
          <a:xfrm rot="-1518642">
            <a:off x="4710113" y="1262063"/>
            <a:ext cx="620712" cy="1857375"/>
          </a:xfrm>
          <a:prstGeom prst="rect">
            <a:avLst/>
          </a:prstGeom>
          <a:solidFill>
            <a:schemeClr val="bg1"/>
          </a:solidFill>
          <a:ln w="9525">
            <a:solidFill>
              <a:schemeClr val="bg1"/>
            </a:solidFill>
            <a:miter lim="800000"/>
            <a:headEnd/>
            <a:tailEnd/>
          </a:ln>
        </p:spPr>
        <p:txBody>
          <a:bodyPr wrap="none" anchor="ctr"/>
          <a:lstStyle/>
          <a:p>
            <a:endParaRPr lang="en-US">
              <a:latin typeface="Calibri" pitchFamily="34" charset="0"/>
            </a:endParaRPr>
          </a:p>
        </p:txBody>
      </p:sp>
      <p:sp>
        <p:nvSpPr>
          <p:cNvPr id="54282" name="Rectangle 7"/>
          <p:cNvSpPr>
            <a:spLocks noChangeArrowheads="1"/>
          </p:cNvSpPr>
          <p:nvPr/>
        </p:nvSpPr>
        <p:spPr bwMode="auto">
          <a:xfrm rot="1554629">
            <a:off x="2617788" y="1189038"/>
            <a:ext cx="785812" cy="2482850"/>
          </a:xfrm>
          <a:prstGeom prst="rect">
            <a:avLst/>
          </a:prstGeom>
          <a:solidFill>
            <a:schemeClr val="bg1"/>
          </a:solidFill>
          <a:ln w="9525">
            <a:solidFill>
              <a:schemeClr val="bg1"/>
            </a:solidFill>
            <a:miter lim="800000"/>
            <a:headEnd/>
            <a:tailEnd/>
          </a:ln>
        </p:spPr>
        <p:txBody>
          <a:bodyPr wrap="none" anchor="ctr"/>
          <a:lstStyle/>
          <a:p>
            <a:endParaRPr lang="en-US">
              <a:latin typeface="Calibri" pitchFamily="34" charset="0"/>
            </a:endParaRPr>
          </a:p>
        </p:txBody>
      </p:sp>
      <p:sp>
        <p:nvSpPr>
          <p:cNvPr id="54283" name="Rectangle 7"/>
          <p:cNvSpPr>
            <a:spLocks noChangeArrowheads="1"/>
          </p:cNvSpPr>
          <p:nvPr/>
        </p:nvSpPr>
        <p:spPr bwMode="auto">
          <a:xfrm rot="1554629">
            <a:off x="2017713" y="1162050"/>
            <a:ext cx="785812" cy="2482850"/>
          </a:xfrm>
          <a:prstGeom prst="rect">
            <a:avLst/>
          </a:prstGeom>
          <a:solidFill>
            <a:schemeClr val="bg1"/>
          </a:solidFill>
          <a:ln w="9525">
            <a:solidFill>
              <a:schemeClr val="bg1"/>
            </a:solidFill>
            <a:miter lim="800000"/>
            <a:headEnd/>
            <a:tailEnd/>
          </a:ln>
        </p:spPr>
        <p:txBody>
          <a:bodyPr wrap="none" anchor="ctr"/>
          <a:lstStyle/>
          <a:p>
            <a:endParaRPr lang="en-US">
              <a:latin typeface="Calibri" pitchFamily="34" charset="0"/>
            </a:endParaRPr>
          </a:p>
        </p:txBody>
      </p:sp>
      <p:sp>
        <p:nvSpPr>
          <p:cNvPr id="54284" name="Rectangle 7"/>
          <p:cNvSpPr>
            <a:spLocks noChangeArrowheads="1"/>
          </p:cNvSpPr>
          <p:nvPr/>
        </p:nvSpPr>
        <p:spPr bwMode="auto">
          <a:xfrm rot="1554629">
            <a:off x="981075" y="1122363"/>
            <a:ext cx="936625" cy="2960687"/>
          </a:xfrm>
          <a:prstGeom prst="rect">
            <a:avLst/>
          </a:prstGeom>
          <a:solidFill>
            <a:schemeClr val="bg1"/>
          </a:solidFill>
          <a:ln w="9525">
            <a:solidFill>
              <a:schemeClr val="bg1"/>
            </a:solidFill>
            <a:miter lim="800000"/>
            <a:headEnd/>
            <a:tailEnd/>
          </a:ln>
        </p:spPr>
        <p:txBody>
          <a:bodyPr wrap="none" anchor="ctr"/>
          <a:lstStyle/>
          <a:p>
            <a:endParaRPr lang="en-US">
              <a:latin typeface="Calibri" pitchFamily="34" charset="0"/>
            </a:endParaRPr>
          </a:p>
        </p:txBody>
      </p:sp>
      <p:sp>
        <p:nvSpPr>
          <p:cNvPr id="54285" name="Rectangle 8"/>
          <p:cNvSpPr txBox="1">
            <a:spLocks noChangeArrowheads="1"/>
          </p:cNvSpPr>
          <p:nvPr/>
        </p:nvSpPr>
        <p:spPr bwMode="auto">
          <a:xfrm>
            <a:off x="3200400" y="4800600"/>
            <a:ext cx="1582738"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lnSpc>
                <a:spcPct val="80000"/>
              </a:lnSpc>
              <a:spcBef>
                <a:spcPct val="20000"/>
              </a:spcBef>
              <a:buFont typeface="Times" pitchFamily="18" charset="0"/>
              <a:buNone/>
            </a:pPr>
            <a:r>
              <a:rPr lang="de-DE" sz="1600" b="1">
                <a:solidFill>
                  <a:schemeClr val="bg1"/>
                </a:solidFill>
                <a:sym typeface="Times" pitchFamily="18" charset="0"/>
              </a:rPr>
              <a:t>GET CARRIED AWAY</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11" descr="how-can-we-make-it-big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Rectangle 9"/>
          <p:cNvSpPr>
            <a:spLocks noGrp="1" noChangeArrowheads="1"/>
          </p:cNvSpPr>
          <p:nvPr>
            <p:ph type="title"/>
          </p:nvPr>
        </p:nvSpPr>
        <p:spPr bwMode="auto">
          <a:xfrm>
            <a:off x="76200" y="441325"/>
            <a:ext cx="8229600" cy="854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Executions</a:t>
            </a:r>
            <a:endParaRPr lang="en-US" b="1" smtClean="0"/>
          </a:p>
        </p:txBody>
      </p:sp>
      <p:sp>
        <p:nvSpPr>
          <p:cNvPr id="55300" name="Rectangle 7"/>
          <p:cNvSpPr>
            <a:spLocks noChangeArrowheads="1"/>
          </p:cNvSpPr>
          <p:nvPr/>
        </p:nvSpPr>
        <p:spPr bwMode="auto">
          <a:xfrm rot="-1518642">
            <a:off x="4194175" y="1233488"/>
            <a:ext cx="620713" cy="1857375"/>
          </a:xfrm>
          <a:prstGeom prst="rect">
            <a:avLst/>
          </a:prstGeom>
          <a:solidFill>
            <a:schemeClr val="bg1"/>
          </a:solidFill>
          <a:ln w="9525">
            <a:solidFill>
              <a:schemeClr val="bg1"/>
            </a:solidFill>
            <a:miter lim="800000"/>
            <a:headEnd/>
            <a:tailEnd/>
          </a:ln>
        </p:spPr>
        <p:txBody>
          <a:bodyPr wrap="none" anchor="ctr"/>
          <a:lstStyle/>
          <a:p>
            <a:endParaRPr lang="en-US">
              <a:latin typeface="Calibri" pitchFamily="34" charset="0"/>
            </a:endParaRPr>
          </a:p>
        </p:txBody>
      </p:sp>
      <p:sp>
        <p:nvSpPr>
          <p:cNvPr id="55301" name="Rectangle 7"/>
          <p:cNvSpPr>
            <a:spLocks noChangeArrowheads="1"/>
          </p:cNvSpPr>
          <p:nvPr/>
        </p:nvSpPr>
        <p:spPr bwMode="auto">
          <a:xfrm rot="1554629">
            <a:off x="2617788" y="1189038"/>
            <a:ext cx="785812" cy="2482850"/>
          </a:xfrm>
          <a:prstGeom prst="rect">
            <a:avLst/>
          </a:prstGeom>
          <a:solidFill>
            <a:schemeClr val="bg1"/>
          </a:solidFill>
          <a:ln w="9525">
            <a:solidFill>
              <a:schemeClr val="bg1"/>
            </a:solidFill>
            <a:miter lim="800000"/>
            <a:headEnd/>
            <a:tailEnd/>
          </a:ln>
        </p:spPr>
        <p:txBody>
          <a:bodyPr wrap="none" anchor="ctr"/>
          <a:lstStyle/>
          <a:p>
            <a:endParaRPr lang="en-US">
              <a:latin typeface="Calibri" pitchFamily="34" charset="0"/>
            </a:endParaRPr>
          </a:p>
        </p:txBody>
      </p:sp>
      <p:sp>
        <p:nvSpPr>
          <p:cNvPr id="55302" name="Text Box 4"/>
          <p:cNvSpPr txBox="1">
            <a:spLocks noChangeArrowheads="1"/>
          </p:cNvSpPr>
          <p:nvPr/>
        </p:nvSpPr>
        <p:spPr bwMode="auto">
          <a:xfrm>
            <a:off x="471488" y="1981200"/>
            <a:ext cx="410051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buClr>
                <a:schemeClr val="bg2"/>
              </a:buClr>
              <a:buFontTx/>
              <a:buBlip>
                <a:blip r:embed="rId3"/>
              </a:buBlip>
            </a:pPr>
            <a:r>
              <a:rPr lang="en-GB" sz="2000"/>
              <a:t> 2 routes : office &amp; tea time</a:t>
            </a:r>
          </a:p>
          <a:p>
            <a:pPr>
              <a:buClr>
                <a:schemeClr val="bg2"/>
              </a:buClr>
              <a:buFontTx/>
              <a:buChar char="•"/>
            </a:pPr>
            <a:endParaRPr lang="en-GB" sz="2000"/>
          </a:p>
          <a:p>
            <a:pPr>
              <a:buClr>
                <a:schemeClr val="bg2"/>
              </a:buClr>
              <a:buFontTx/>
              <a:buBlip>
                <a:blip r:embed="rId3"/>
              </a:buBlip>
            </a:pPr>
            <a:r>
              <a:rPr lang="en-GB" sz="2000"/>
              <a:t> Narrative tapes and prints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11" descr="how-can-we-make-it-big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3" name="Rectangle 9"/>
          <p:cNvSpPr>
            <a:spLocks noGrp="1" noChangeArrowheads="1"/>
          </p:cNvSpPr>
          <p:nvPr>
            <p:ph type="title"/>
          </p:nvPr>
        </p:nvSpPr>
        <p:spPr bwMode="auto">
          <a:xfrm>
            <a:off x="228600" y="152400"/>
            <a:ext cx="8229600" cy="854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GB" b="1" smtClean="0"/>
              <a:t>Route 1: Office for TV</a:t>
            </a:r>
            <a:br>
              <a:rPr lang="en-GB" b="1" smtClean="0"/>
            </a:br>
            <a:r>
              <a:rPr lang="en-GB" sz="2400" b="1" smtClean="0"/>
              <a:t>Gardeners / Indian models</a:t>
            </a:r>
            <a:endParaRPr lang="en-US" b="1" smtClean="0"/>
          </a:p>
        </p:txBody>
      </p:sp>
      <p:sp>
        <p:nvSpPr>
          <p:cNvPr id="56324" name="Rectangle 7"/>
          <p:cNvSpPr>
            <a:spLocks noChangeArrowheads="1"/>
          </p:cNvSpPr>
          <p:nvPr/>
        </p:nvSpPr>
        <p:spPr bwMode="auto">
          <a:xfrm rot="-1518642">
            <a:off x="4194175" y="1233488"/>
            <a:ext cx="620713" cy="1857375"/>
          </a:xfrm>
          <a:prstGeom prst="rect">
            <a:avLst/>
          </a:prstGeom>
          <a:solidFill>
            <a:schemeClr val="bg1"/>
          </a:solidFill>
          <a:ln w="9525">
            <a:solidFill>
              <a:schemeClr val="bg1"/>
            </a:solidFill>
            <a:miter lim="800000"/>
            <a:headEnd/>
            <a:tailEnd/>
          </a:ln>
        </p:spPr>
        <p:txBody>
          <a:bodyPr wrap="none" anchor="ctr"/>
          <a:lstStyle/>
          <a:p>
            <a:endParaRPr lang="en-US">
              <a:latin typeface="Calibri" pitchFamily="34" charset="0"/>
            </a:endParaRPr>
          </a:p>
        </p:txBody>
      </p:sp>
      <p:sp>
        <p:nvSpPr>
          <p:cNvPr id="56325" name="Rectangle 7"/>
          <p:cNvSpPr>
            <a:spLocks noChangeArrowheads="1"/>
          </p:cNvSpPr>
          <p:nvPr/>
        </p:nvSpPr>
        <p:spPr bwMode="auto">
          <a:xfrm rot="1554629">
            <a:off x="2617788" y="1189038"/>
            <a:ext cx="785812" cy="2482850"/>
          </a:xfrm>
          <a:prstGeom prst="rect">
            <a:avLst/>
          </a:prstGeom>
          <a:solidFill>
            <a:schemeClr val="bg1"/>
          </a:solidFill>
          <a:ln w="9525">
            <a:solidFill>
              <a:schemeClr val="bg1"/>
            </a:solidFill>
            <a:miter lim="800000"/>
            <a:headEnd/>
            <a:tailEnd/>
          </a:ln>
        </p:spPr>
        <p:txBody>
          <a:bodyPr wrap="none" anchor="ctr"/>
          <a:lstStyle/>
          <a:p>
            <a:endParaRPr lang="en-US">
              <a:latin typeface="Calibri" pitchFamily="34" charset="0"/>
            </a:endParaRPr>
          </a:p>
        </p:txBody>
      </p:sp>
      <p:pic>
        <p:nvPicPr>
          <p:cNvPr id="7" name="Picture 4" descr="bucherons">
            <a:hlinkClick r:id="rId3"/>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400" y="2133600"/>
            <a:ext cx="3367088" cy="2686050"/>
          </a:xfrm>
          <a:prstGeom prst="rect">
            <a:avLst/>
          </a:prstGeom>
          <a:noFill/>
          <a:effectLst>
            <a:outerShdw blurRad="50800" dist="38100" dir="2700000" algn="tl" rotWithShape="0">
              <a:prstClr val="black">
                <a:alpha val="40000"/>
              </a:prstClr>
            </a:outerShdw>
          </a:effectLst>
        </p:spPr>
      </p:pic>
      <p:pic>
        <p:nvPicPr>
          <p:cNvPr id="8" name="Picture 5" descr="office inde">
            <a:hlinkClick r:id="rId5"/>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581400" y="2133600"/>
            <a:ext cx="3371850" cy="2690813"/>
          </a:xfrm>
          <a:prstGeom prst="rect">
            <a:avLst/>
          </a:prstGeom>
          <a:noFill/>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11" descr="how-can-we-make-it-big_lipton_JCook_des03_interior_master_slid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Rectangle 9"/>
          <p:cNvSpPr>
            <a:spLocks noGrp="1" noChangeArrowheads="1"/>
          </p:cNvSpPr>
          <p:nvPr>
            <p:ph type="title"/>
          </p:nvPr>
        </p:nvSpPr>
        <p:spPr bwMode="auto">
          <a:xfrm>
            <a:off x="228600" y="152400"/>
            <a:ext cx="8229600" cy="854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GB" b="1" smtClean="0"/>
              <a:t>Route 1: Office for print</a:t>
            </a:r>
            <a:br>
              <a:rPr lang="en-GB" b="1" smtClean="0"/>
            </a:br>
            <a:r>
              <a:rPr lang="en-GB" sz="2000" b="1" smtClean="0"/>
              <a:t>Gardeners / Indian models</a:t>
            </a:r>
            <a:endParaRPr lang="en-US" b="1" smtClean="0"/>
          </a:p>
        </p:txBody>
      </p:sp>
      <p:graphicFrame>
        <p:nvGraphicFramePr>
          <p:cNvPr id="2050" name="Object 2"/>
          <p:cNvGraphicFramePr>
            <a:graphicFrameLocks noChangeAspect="1"/>
          </p:cNvGraphicFramePr>
          <p:nvPr/>
        </p:nvGraphicFramePr>
        <p:xfrm>
          <a:off x="304800" y="2305050"/>
          <a:ext cx="3184525" cy="2114550"/>
        </p:xfrm>
        <a:graphic>
          <a:graphicData uri="http://schemas.openxmlformats.org/presentationml/2006/ole">
            <mc:AlternateContent xmlns:mc="http://schemas.openxmlformats.org/markup-compatibility/2006">
              <mc:Choice xmlns:v="urn:schemas-microsoft-com:vml" Requires="v">
                <p:oleObj spid="_x0000_s2054" name="Photo Editor Photo" r:id="rId4" imgW="11133333" imgH="7876190" progId="">
                  <p:embed/>
                </p:oleObj>
              </mc:Choice>
              <mc:Fallback>
                <p:oleObj name="Photo Editor Photo" r:id="rId4" imgW="11133333" imgH="7876190" progId="">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2305050"/>
                        <a:ext cx="3184525" cy="2114550"/>
                      </a:xfrm>
                      <a:prstGeom prst="rect">
                        <a:avLst/>
                      </a:prstGeom>
                      <a:noFill/>
                      <a:ln w="9525">
                        <a:solidFill>
                          <a:schemeClr val="fo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1" name="Object 3"/>
          <p:cNvGraphicFramePr>
            <a:graphicFrameLocks noChangeAspect="1"/>
          </p:cNvGraphicFramePr>
          <p:nvPr/>
        </p:nvGraphicFramePr>
        <p:xfrm>
          <a:off x="3657600" y="2305050"/>
          <a:ext cx="3200400" cy="2114550"/>
        </p:xfrm>
        <a:graphic>
          <a:graphicData uri="http://schemas.openxmlformats.org/presentationml/2006/ole">
            <mc:AlternateContent xmlns:mc="http://schemas.openxmlformats.org/markup-compatibility/2006">
              <mc:Choice xmlns:v="urn:schemas-microsoft-com:vml" Requires="v">
                <p:oleObj spid="_x0000_s2055" name="Photo Editor Photo" r:id="rId6" imgW="11133333" imgH="7876190" progId="">
                  <p:embed/>
                </p:oleObj>
              </mc:Choice>
              <mc:Fallback>
                <p:oleObj name="Photo Editor Photo" r:id="rId6" imgW="11133333" imgH="7876190" progId="">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57600" y="2305050"/>
                        <a:ext cx="3200400" cy="2114550"/>
                      </a:xfrm>
                      <a:prstGeom prst="rect">
                        <a:avLst/>
                      </a:prstGeom>
                      <a:noFill/>
                      <a:ln w="9525">
                        <a:solidFill>
                          <a:schemeClr val="fo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11" descr="how-can-we-make-it-big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7" name="Rectangle 9"/>
          <p:cNvSpPr>
            <a:spLocks noGrp="1" noChangeArrowheads="1"/>
          </p:cNvSpPr>
          <p:nvPr>
            <p:ph type="title"/>
          </p:nvPr>
        </p:nvSpPr>
        <p:spPr bwMode="auto">
          <a:xfrm>
            <a:off x="228600" y="152400"/>
            <a:ext cx="8229600" cy="854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GB" b="1" smtClean="0"/>
              <a:t>Route 2: Tea Time for TV</a:t>
            </a:r>
            <a:br>
              <a:rPr lang="en-GB" b="1" smtClean="0"/>
            </a:br>
            <a:r>
              <a:rPr lang="en-GB" sz="2000" b="1" smtClean="0"/>
              <a:t>Swimming pool / Elephants</a:t>
            </a:r>
            <a:endParaRPr lang="en-US" b="1" smtClean="0"/>
          </a:p>
        </p:txBody>
      </p:sp>
      <p:pic>
        <p:nvPicPr>
          <p:cNvPr id="6" name="Picture 4" descr="swimming pool">
            <a:hlinkClick r:id="rId3"/>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200" y="1981200"/>
            <a:ext cx="3463925" cy="2763838"/>
          </a:xfrm>
          <a:prstGeom prst="rect">
            <a:avLst/>
          </a:prstGeom>
          <a:noFill/>
          <a:effectLst>
            <a:outerShdw blurRad="50800" dist="38100" dir="2700000" algn="tl" rotWithShape="0">
              <a:prstClr val="black">
                <a:alpha val="40000"/>
              </a:prstClr>
            </a:outerShdw>
          </a:effectLst>
        </p:spPr>
      </p:pic>
      <p:pic>
        <p:nvPicPr>
          <p:cNvPr id="7" name="Picture 5" descr="elephants">
            <a:hlinkClick r:id="rId5"/>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581400" y="1981200"/>
            <a:ext cx="3436938" cy="2743200"/>
          </a:xfrm>
          <a:prstGeom prst="rect">
            <a:avLst/>
          </a:prstGeom>
          <a:noFill/>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11" descr="how-can-we-make-it-big_lipton_JCook_des03_interior_master_slid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Rectangle 9"/>
          <p:cNvSpPr>
            <a:spLocks noGrp="1" noChangeArrowheads="1"/>
          </p:cNvSpPr>
          <p:nvPr>
            <p:ph type="title"/>
          </p:nvPr>
        </p:nvSpPr>
        <p:spPr bwMode="auto">
          <a:xfrm>
            <a:off x="228600" y="152400"/>
            <a:ext cx="8229600" cy="854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GB" b="1" smtClean="0"/>
              <a:t>Route 2: Tea Time for print</a:t>
            </a:r>
            <a:br>
              <a:rPr lang="en-GB" b="1" smtClean="0"/>
            </a:br>
            <a:r>
              <a:rPr lang="en-GB" sz="2000" b="1" smtClean="0"/>
              <a:t>Swimming pool / Elephants</a:t>
            </a:r>
            <a:endParaRPr lang="en-US" b="1" smtClean="0"/>
          </a:p>
        </p:txBody>
      </p:sp>
      <p:graphicFrame>
        <p:nvGraphicFramePr>
          <p:cNvPr id="3074" name="Object 2"/>
          <p:cNvGraphicFramePr>
            <a:graphicFrameLocks noChangeAspect="1"/>
          </p:cNvGraphicFramePr>
          <p:nvPr/>
        </p:nvGraphicFramePr>
        <p:xfrm>
          <a:off x="304800" y="2362200"/>
          <a:ext cx="3241675" cy="2135188"/>
        </p:xfrm>
        <a:graphic>
          <a:graphicData uri="http://schemas.openxmlformats.org/presentationml/2006/ole">
            <mc:AlternateContent xmlns:mc="http://schemas.openxmlformats.org/markup-compatibility/2006">
              <mc:Choice xmlns:v="urn:schemas-microsoft-com:vml" Requires="v">
                <p:oleObj spid="_x0000_s3078" name="Photo Editor Photo" r:id="rId4" imgW="10304762" imgH="7876190" progId="">
                  <p:embed/>
                </p:oleObj>
              </mc:Choice>
              <mc:Fallback>
                <p:oleObj name="Photo Editor Photo" r:id="rId4" imgW="10304762" imgH="7876190" progId="">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2362200"/>
                        <a:ext cx="3241675" cy="2135188"/>
                      </a:xfrm>
                      <a:prstGeom prst="rect">
                        <a:avLst/>
                      </a:prstGeom>
                      <a:noFill/>
                      <a:ln w="9525">
                        <a:solidFill>
                          <a:schemeClr val="fo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5" name="Object 3"/>
          <p:cNvGraphicFramePr>
            <a:graphicFrameLocks noChangeAspect="1"/>
          </p:cNvGraphicFramePr>
          <p:nvPr/>
        </p:nvGraphicFramePr>
        <p:xfrm>
          <a:off x="3657600" y="2362200"/>
          <a:ext cx="3271838" cy="2133600"/>
        </p:xfrm>
        <a:graphic>
          <a:graphicData uri="http://schemas.openxmlformats.org/presentationml/2006/ole">
            <mc:AlternateContent xmlns:mc="http://schemas.openxmlformats.org/markup-compatibility/2006">
              <mc:Choice xmlns:v="urn:schemas-microsoft-com:vml" Requires="v">
                <p:oleObj spid="_x0000_s3079" name="Photo Editor Photo" r:id="rId6" imgW="11174385" imgH="7876190" progId="">
                  <p:embed/>
                </p:oleObj>
              </mc:Choice>
              <mc:Fallback>
                <p:oleObj name="Photo Editor Photo" r:id="rId6" imgW="11174385" imgH="7876190" progId="">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57600" y="2362200"/>
                        <a:ext cx="3271838" cy="2133600"/>
                      </a:xfrm>
                      <a:prstGeom prst="rect">
                        <a:avLst/>
                      </a:prstGeom>
                      <a:noFill/>
                      <a:ln w="9525">
                        <a:solidFill>
                          <a:schemeClr val="fo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11" descr="how-can-we-make-it-big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1" name="Rectangle 9"/>
          <p:cNvSpPr>
            <a:spLocks noGrp="1" noChangeArrowheads="1"/>
          </p:cNvSpPr>
          <p:nvPr>
            <p:ph type="title"/>
          </p:nvPr>
        </p:nvSpPr>
        <p:spPr bwMode="auto">
          <a:xfrm>
            <a:off x="381000" y="381000"/>
            <a:ext cx="8229600" cy="854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Route 2: Tea Time Mood Video</a:t>
            </a:r>
            <a:endParaRPr lang="en-US" b="1"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9" name="Picture 11" descr="how-can-we-make-it-big_lipton_JCook_des03_interior_master_slid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0" name="Oval 4"/>
          <p:cNvSpPr>
            <a:spLocks noChangeArrowheads="1"/>
          </p:cNvSpPr>
          <p:nvPr/>
        </p:nvSpPr>
        <p:spPr bwMode="auto">
          <a:xfrm>
            <a:off x="2286000" y="1981200"/>
            <a:ext cx="3175000" cy="2806700"/>
          </a:xfrm>
          <a:prstGeom prst="ellipse">
            <a:avLst/>
          </a:prstGeom>
          <a:solidFill>
            <a:srgbClr val="6A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4111" name="Oval 9"/>
          <p:cNvSpPr>
            <a:spLocks noChangeArrowheads="1"/>
          </p:cNvSpPr>
          <p:nvPr/>
        </p:nvSpPr>
        <p:spPr bwMode="auto">
          <a:xfrm>
            <a:off x="2597150" y="2222500"/>
            <a:ext cx="317500" cy="304800"/>
          </a:xfrm>
          <a:prstGeom prst="ellipse">
            <a:avLst/>
          </a:prstGeom>
          <a:solidFill>
            <a:srgbClr val="990000"/>
          </a:solidFill>
          <a:ln w="19050">
            <a:solidFill>
              <a:srgbClr val="FF9999"/>
            </a:solidFill>
            <a:round/>
            <a:headEnd/>
            <a:tailEnd/>
          </a:ln>
        </p:spPr>
        <p:txBody>
          <a:bodyPr>
            <a:spAutoFit/>
          </a:bodyPr>
          <a:lstStyle/>
          <a:p>
            <a:endParaRPr lang="en-US"/>
          </a:p>
        </p:txBody>
      </p:sp>
      <p:sp>
        <p:nvSpPr>
          <p:cNvPr id="4112" name="Oval 20"/>
          <p:cNvSpPr>
            <a:spLocks noChangeArrowheads="1"/>
          </p:cNvSpPr>
          <p:nvPr/>
        </p:nvSpPr>
        <p:spPr bwMode="auto">
          <a:xfrm>
            <a:off x="4438650" y="2027238"/>
            <a:ext cx="317500" cy="304800"/>
          </a:xfrm>
          <a:prstGeom prst="ellipse">
            <a:avLst/>
          </a:prstGeom>
          <a:solidFill>
            <a:srgbClr val="990000"/>
          </a:solidFill>
          <a:ln w="19050">
            <a:solidFill>
              <a:srgbClr val="FF9999"/>
            </a:solidFill>
            <a:round/>
            <a:headEnd/>
            <a:tailEnd/>
          </a:ln>
        </p:spPr>
        <p:txBody>
          <a:bodyPr>
            <a:spAutoFit/>
          </a:bodyPr>
          <a:lstStyle/>
          <a:p>
            <a:endParaRPr lang="en-US"/>
          </a:p>
        </p:txBody>
      </p:sp>
      <p:sp>
        <p:nvSpPr>
          <p:cNvPr id="4113" name="Oval 21"/>
          <p:cNvSpPr>
            <a:spLocks noChangeArrowheads="1"/>
          </p:cNvSpPr>
          <p:nvPr/>
        </p:nvSpPr>
        <p:spPr bwMode="auto">
          <a:xfrm>
            <a:off x="5276850" y="3403600"/>
            <a:ext cx="317500" cy="304800"/>
          </a:xfrm>
          <a:prstGeom prst="ellipse">
            <a:avLst/>
          </a:prstGeom>
          <a:solidFill>
            <a:srgbClr val="990000"/>
          </a:solidFill>
          <a:ln w="19050">
            <a:solidFill>
              <a:srgbClr val="FF9999"/>
            </a:solidFill>
            <a:round/>
            <a:headEnd/>
            <a:tailEnd/>
          </a:ln>
        </p:spPr>
        <p:txBody>
          <a:bodyPr>
            <a:spAutoFit/>
          </a:bodyPr>
          <a:lstStyle/>
          <a:p>
            <a:endParaRPr lang="en-US"/>
          </a:p>
        </p:txBody>
      </p:sp>
      <p:sp>
        <p:nvSpPr>
          <p:cNvPr id="4114" name="Oval 22"/>
          <p:cNvSpPr>
            <a:spLocks noChangeArrowheads="1"/>
          </p:cNvSpPr>
          <p:nvPr/>
        </p:nvSpPr>
        <p:spPr bwMode="auto">
          <a:xfrm>
            <a:off x="4500563" y="4375150"/>
            <a:ext cx="317500" cy="304800"/>
          </a:xfrm>
          <a:prstGeom prst="ellipse">
            <a:avLst/>
          </a:prstGeom>
          <a:solidFill>
            <a:srgbClr val="990000"/>
          </a:solidFill>
          <a:ln w="19050">
            <a:solidFill>
              <a:srgbClr val="FF9999"/>
            </a:solidFill>
            <a:round/>
            <a:headEnd/>
            <a:tailEnd/>
          </a:ln>
        </p:spPr>
        <p:txBody>
          <a:bodyPr>
            <a:spAutoFit/>
          </a:bodyPr>
          <a:lstStyle/>
          <a:p>
            <a:endParaRPr lang="en-US"/>
          </a:p>
        </p:txBody>
      </p:sp>
      <p:sp>
        <p:nvSpPr>
          <p:cNvPr id="4115" name="Oval 23"/>
          <p:cNvSpPr>
            <a:spLocks noChangeArrowheads="1"/>
          </p:cNvSpPr>
          <p:nvPr/>
        </p:nvSpPr>
        <p:spPr bwMode="auto">
          <a:xfrm>
            <a:off x="2257425" y="3822700"/>
            <a:ext cx="317500" cy="304800"/>
          </a:xfrm>
          <a:prstGeom prst="ellipse">
            <a:avLst/>
          </a:prstGeom>
          <a:solidFill>
            <a:srgbClr val="990000"/>
          </a:solidFill>
          <a:ln w="19050">
            <a:solidFill>
              <a:srgbClr val="FF9999"/>
            </a:solidFill>
            <a:round/>
            <a:headEnd/>
            <a:tailEnd/>
          </a:ln>
        </p:spPr>
        <p:txBody>
          <a:bodyPr>
            <a:spAutoFit/>
          </a:bodyPr>
          <a:lstStyle/>
          <a:p>
            <a:endParaRPr lang="en-US"/>
          </a:p>
        </p:txBody>
      </p:sp>
      <p:graphicFrame>
        <p:nvGraphicFramePr>
          <p:cNvPr id="4098" name="Object 4"/>
          <p:cNvGraphicFramePr>
            <a:graphicFrameLocks noChangeAspect="1"/>
          </p:cNvGraphicFramePr>
          <p:nvPr/>
        </p:nvGraphicFramePr>
        <p:xfrm>
          <a:off x="3282950" y="3638550"/>
          <a:ext cx="600075" cy="609600"/>
        </p:xfrm>
        <a:graphic>
          <a:graphicData uri="http://schemas.openxmlformats.org/presentationml/2006/ole">
            <mc:AlternateContent xmlns:mc="http://schemas.openxmlformats.org/markup-compatibility/2006">
              <mc:Choice xmlns:v="urn:schemas-microsoft-com:vml" Requires="v">
                <p:oleObj spid="_x0000_s4122" name="Photo Editor Photo" r:id="rId4" imgW="13771429" imgH="14304762" progId="">
                  <p:embed/>
                </p:oleObj>
              </mc:Choice>
              <mc:Fallback>
                <p:oleObj name="Photo Editor Photo" r:id="rId4" imgW="13771429" imgH="14304762" progId="">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l="9773" t="14117" r="13260" b="10588"/>
                      <a:stretch>
                        <a:fillRect/>
                      </a:stretch>
                    </p:blipFill>
                    <p:spPr bwMode="auto">
                      <a:xfrm>
                        <a:off x="3282950" y="3638550"/>
                        <a:ext cx="6000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99" name="Object 5"/>
          <p:cNvGraphicFramePr>
            <a:graphicFrameLocks noChangeAspect="1"/>
          </p:cNvGraphicFramePr>
          <p:nvPr/>
        </p:nvGraphicFramePr>
        <p:xfrm>
          <a:off x="3892550" y="3638550"/>
          <a:ext cx="620713" cy="617538"/>
        </p:xfrm>
        <a:graphic>
          <a:graphicData uri="http://schemas.openxmlformats.org/presentationml/2006/ole">
            <mc:AlternateContent xmlns:mc="http://schemas.openxmlformats.org/markup-compatibility/2006">
              <mc:Choice xmlns:v="urn:schemas-microsoft-com:vml" Requires="v">
                <p:oleObj spid="_x0000_s4123" name="Photo Editor Photo" r:id="rId6" imgW="12019048" imgH="11780952" progId="">
                  <p:embed/>
                </p:oleObj>
              </mc:Choice>
              <mc:Fallback>
                <p:oleObj name="Photo Editor Photo" r:id="rId6" imgW="12019048" imgH="11780952" progId="">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l="5132" t="3926" r="5078" b="4985"/>
                      <a:stretch>
                        <a:fillRect/>
                      </a:stretch>
                    </p:blipFill>
                    <p:spPr bwMode="auto">
                      <a:xfrm>
                        <a:off x="3892550" y="3638550"/>
                        <a:ext cx="620713" cy="617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16" name="Text Box 5"/>
          <p:cNvSpPr txBox="1">
            <a:spLocks noChangeArrowheads="1"/>
          </p:cNvSpPr>
          <p:nvPr/>
        </p:nvSpPr>
        <p:spPr bwMode="auto">
          <a:xfrm>
            <a:off x="2286000" y="2590800"/>
            <a:ext cx="33559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lnSpc>
                <a:spcPct val="90000"/>
              </a:lnSpc>
              <a:spcBef>
                <a:spcPct val="50000"/>
              </a:spcBef>
            </a:pPr>
            <a:r>
              <a:rPr lang="fr-FR" sz="2800" b="1">
                <a:solidFill>
                  <a:srgbClr val="FF9999"/>
                </a:solidFill>
                <a:latin typeface="Trebuchet MS" pitchFamily="34" charset="0"/>
              </a:rPr>
              <a:t>GET CARRIED </a:t>
            </a:r>
          </a:p>
          <a:p>
            <a:pPr algn="ctr" eaLnBrk="1" hangingPunct="1">
              <a:lnSpc>
                <a:spcPct val="50000"/>
              </a:lnSpc>
              <a:spcBef>
                <a:spcPct val="50000"/>
              </a:spcBef>
            </a:pPr>
            <a:r>
              <a:rPr lang="fr-FR" sz="2800" b="1">
                <a:solidFill>
                  <a:srgbClr val="FF9999"/>
                </a:solidFill>
                <a:latin typeface="Trebuchet MS" pitchFamily="34" charset="0"/>
              </a:rPr>
              <a:t>AWAY</a:t>
            </a:r>
            <a:endParaRPr lang="en-US" sz="2800" b="1">
              <a:solidFill>
                <a:srgbClr val="FF9999"/>
              </a:solidFill>
              <a:latin typeface="Trebuchet MS" pitchFamily="34" charset="0"/>
            </a:endParaRPr>
          </a:p>
        </p:txBody>
      </p:sp>
      <p:sp>
        <p:nvSpPr>
          <p:cNvPr id="4117" name="Text Box 6"/>
          <p:cNvSpPr txBox="1">
            <a:spLocks noChangeArrowheads="1"/>
          </p:cNvSpPr>
          <p:nvPr/>
        </p:nvSpPr>
        <p:spPr bwMode="auto">
          <a:xfrm>
            <a:off x="1600200" y="1828800"/>
            <a:ext cx="15081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lnSpc>
                <a:spcPct val="90000"/>
              </a:lnSpc>
              <a:spcBef>
                <a:spcPct val="50000"/>
              </a:spcBef>
            </a:pPr>
            <a:r>
              <a:rPr lang="en-US" sz="2000">
                <a:solidFill>
                  <a:srgbClr val="FF9999"/>
                </a:solidFill>
                <a:latin typeface="Trebuchet MS" pitchFamily="34" charset="0"/>
              </a:rPr>
              <a:t>TVC</a:t>
            </a:r>
          </a:p>
        </p:txBody>
      </p:sp>
      <p:sp>
        <p:nvSpPr>
          <p:cNvPr id="4118" name="Text Box 7"/>
          <p:cNvSpPr txBox="1">
            <a:spLocks noChangeArrowheads="1"/>
          </p:cNvSpPr>
          <p:nvPr/>
        </p:nvSpPr>
        <p:spPr bwMode="auto">
          <a:xfrm>
            <a:off x="990600" y="4114800"/>
            <a:ext cx="19843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lnSpc>
                <a:spcPct val="90000"/>
              </a:lnSpc>
              <a:spcBef>
                <a:spcPct val="50000"/>
              </a:spcBef>
            </a:pPr>
            <a:r>
              <a:rPr lang="en-US" sz="2000">
                <a:solidFill>
                  <a:srgbClr val="FF9999"/>
                </a:solidFill>
                <a:latin typeface="Trebuchet MS" pitchFamily="34" charset="0"/>
              </a:rPr>
              <a:t>Poster</a:t>
            </a:r>
          </a:p>
        </p:txBody>
      </p:sp>
      <p:sp>
        <p:nvSpPr>
          <p:cNvPr id="4119" name="Text Box 8"/>
          <p:cNvSpPr txBox="1">
            <a:spLocks noChangeArrowheads="1"/>
          </p:cNvSpPr>
          <p:nvPr/>
        </p:nvSpPr>
        <p:spPr bwMode="auto">
          <a:xfrm>
            <a:off x="3657600" y="1676400"/>
            <a:ext cx="23891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lnSpc>
                <a:spcPct val="90000"/>
              </a:lnSpc>
              <a:spcBef>
                <a:spcPct val="50000"/>
              </a:spcBef>
            </a:pPr>
            <a:r>
              <a:rPr lang="en-US" sz="2000">
                <a:solidFill>
                  <a:srgbClr val="FF9999"/>
                </a:solidFill>
                <a:latin typeface="Trebuchet MS" pitchFamily="34" charset="0"/>
              </a:rPr>
              <a:t>Events</a:t>
            </a:r>
          </a:p>
        </p:txBody>
      </p:sp>
      <p:sp>
        <p:nvSpPr>
          <p:cNvPr id="4120" name="Text Box 10"/>
          <p:cNvSpPr txBox="1">
            <a:spLocks noChangeArrowheads="1"/>
          </p:cNvSpPr>
          <p:nvPr/>
        </p:nvSpPr>
        <p:spPr bwMode="auto">
          <a:xfrm>
            <a:off x="3924300" y="4797425"/>
            <a:ext cx="23891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lnSpc>
                <a:spcPct val="90000"/>
              </a:lnSpc>
              <a:spcBef>
                <a:spcPct val="50000"/>
              </a:spcBef>
            </a:pPr>
            <a:r>
              <a:rPr lang="en-US" sz="2000">
                <a:solidFill>
                  <a:srgbClr val="FF9999"/>
                </a:solidFill>
                <a:latin typeface="Trebuchet MS" pitchFamily="34" charset="0"/>
              </a:rPr>
              <a:t>Station Domination</a:t>
            </a:r>
          </a:p>
        </p:txBody>
      </p:sp>
      <p:sp>
        <p:nvSpPr>
          <p:cNvPr id="4121" name="Text Box 19"/>
          <p:cNvSpPr txBox="1">
            <a:spLocks noChangeArrowheads="1"/>
          </p:cNvSpPr>
          <p:nvPr/>
        </p:nvSpPr>
        <p:spPr bwMode="auto">
          <a:xfrm>
            <a:off x="4800600" y="3048000"/>
            <a:ext cx="23891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lnSpc>
                <a:spcPct val="90000"/>
              </a:lnSpc>
              <a:spcBef>
                <a:spcPct val="50000"/>
              </a:spcBef>
            </a:pPr>
            <a:r>
              <a:rPr lang="en-US" sz="2000">
                <a:solidFill>
                  <a:srgbClr val="FF9999"/>
                </a:solidFill>
                <a:latin typeface="Trebuchet MS" pitchFamily="34" charset="0"/>
              </a:rPr>
              <a:t>In store</a:t>
            </a:r>
          </a:p>
        </p:txBody>
      </p:sp>
      <p:graphicFrame>
        <p:nvGraphicFramePr>
          <p:cNvPr id="4100" name="Object 6"/>
          <p:cNvGraphicFramePr>
            <a:graphicFrameLocks noChangeAspect="1"/>
          </p:cNvGraphicFramePr>
          <p:nvPr/>
        </p:nvGraphicFramePr>
        <p:xfrm>
          <a:off x="228600" y="2209800"/>
          <a:ext cx="1325563" cy="847725"/>
        </p:xfrm>
        <a:graphic>
          <a:graphicData uri="http://schemas.openxmlformats.org/presentationml/2006/ole">
            <mc:AlternateContent xmlns:mc="http://schemas.openxmlformats.org/markup-compatibility/2006">
              <mc:Choice xmlns:v="urn:schemas-microsoft-com:vml" Requires="v">
                <p:oleObj spid="_x0000_s4124" name="Image bitmap" r:id="rId8" imgW="4219048" imgH="3019048" progId="PBrush">
                  <p:embed/>
                </p:oleObj>
              </mc:Choice>
              <mc:Fallback>
                <p:oleObj name="Image bitmap" r:id="rId8" imgW="4219048" imgH="3019048" progId="PBrush">
                  <p:embed/>
                  <p:pic>
                    <p:nvPicPr>
                      <p:cNvPr id="0"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 y="2209800"/>
                        <a:ext cx="1325563" cy="84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101" name="Object 7"/>
          <p:cNvGraphicFramePr>
            <a:graphicFrameLocks noChangeAspect="1"/>
          </p:cNvGraphicFramePr>
          <p:nvPr/>
        </p:nvGraphicFramePr>
        <p:xfrm>
          <a:off x="685800" y="1371600"/>
          <a:ext cx="1323975" cy="885825"/>
        </p:xfrm>
        <a:graphic>
          <a:graphicData uri="http://schemas.openxmlformats.org/presentationml/2006/ole">
            <mc:AlternateContent xmlns:mc="http://schemas.openxmlformats.org/markup-compatibility/2006">
              <mc:Choice xmlns:v="urn:schemas-microsoft-com:vml" Requires="v">
                <p:oleObj spid="_x0000_s4125" name="Image bitmap" r:id="rId10" imgW="4200000" imgH="3000000" progId="PBrush">
                  <p:embed/>
                </p:oleObj>
              </mc:Choice>
              <mc:Fallback>
                <p:oleObj name="Image bitmap" r:id="rId10" imgW="4200000" imgH="3000000" progId="PBrush">
                  <p:embed/>
                  <p:pic>
                    <p:nvPicPr>
                      <p:cNvPr id="0" name="Object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5800" y="1371600"/>
                        <a:ext cx="1323975"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102" name="Object 8"/>
          <p:cNvGraphicFramePr>
            <a:graphicFrameLocks noChangeAspect="1"/>
          </p:cNvGraphicFramePr>
          <p:nvPr/>
        </p:nvGraphicFramePr>
        <p:xfrm>
          <a:off x="152400" y="4114800"/>
          <a:ext cx="1219200" cy="828675"/>
        </p:xfrm>
        <a:graphic>
          <a:graphicData uri="http://schemas.openxmlformats.org/presentationml/2006/ole">
            <mc:AlternateContent xmlns:mc="http://schemas.openxmlformats.org/markup-compatibility/2006">
              <mc:Choice xmlns:v="urn:schemas-microsoft-com:vml" Requires="v">
                <p:oleObj spid="_x0000_s4126" name="Photo Editor Photo" r:id="rId12" imgW="11174385" imgH="7876190" progId="">
                  <p:embed/>
                </p:oleObj>
              </mc:Choice>
              <mc:Fallback>
                <p:oleObj name="Photo Editor Photo" r:id="rId12" imgW="11174385" imgH="7876190" progId="">
                  <p:embed/>
                  <p:pic>
                    <p:nvPicPr>
                      <p:cNvPr id="0" name="Object 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2400" y="4114800"/>
                        <a:ext cx="1219200"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103" name="Object 9"/>
          <p:cNvGraphicFramePr>
            <a:graphicFrameLocks noChangeAspect="1"/>
          </p:cNvGraphicFramePr>
          <p:nvPr/>
        </p:nvGraphicFramePr>
        <p:xfrm>
          <a:off x="1219200" y="4572000"/>
          <a:ext cx="1104900" cy="844550"/>
        </p:xfrm>
        <a:graphic>
          <a:graphicData uri="http://schemas.openxmlformats.org/presentationml/2006/ole">
            <mc:AlternateContent xmlns:mc="http://schemas.openxmlformats.org/markup-compatibility/2006">
              <mc:Choice xmlns:v="urn:schemas-microsoft-com:vml" Requires="v">
                <p:oleObj spid="_x0000_s4127" name="Photo Editor Photo" r:id="rId14" imgW="10304762" imgH="7876190" progId="">
                  <p:embed/>
                </p:oleObj>
              </mc:Choice>
              <mc:Fallback>
                <p:oleObj name="Photo Editor Photo" r:id="rId14" imgW="10304762" imgH="7876190" progId="">
                  <p:embed/>
                  <p:pic>
                    <p:nvPicPr>
                      <p:cNvPr id="0" name="Object 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19200" y="4572000"/>
                        <a:ext cx="1104900" cy="84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104" name="Object 10"/>
          <p:cNvGraphicFramePr>
            <a:graphicFrameLocks noChangeAspect="1"/>
          </p:cNvGraphicFramePr>
          <p:nvPr/>
        </p:nvGraphicFramePr>
        <p:xfrm>
          <a:off x="4572000" y="5181600"/>
          <a:ext cx="1190625" cy="839788"/>
        </p:xfrm>
        <a:graphic>
          <a:graphicData uri="http://schemas.openxmlformats.org/presentationml/2006/ole">
            <mc:AlternateContent xmlns:mc="http://schemas.openxmlformats.org/markup-compatibility/2006">
              <mc:Choice xmlns:v="urn:schemas-microsoft-com:vml" Requires="v">
                <p:oleObj spid="_x0000_s4128" name="Photo Editor Photo" r:id="rId16" imgW="10123810" imgH="7163800" progId="">
                  <p:embed/>
                </p:oleObj>
              </mc:Choice>
              <mc:Fallback>
                <p:oleObj name="Photo Editor Photo" r:id="rId16" imgW="10123810" imgH="7163800" progId="">
                  <p:embed/>
                  <p:pic>
                    <p:nvPicPr>
                      <p:cNvPr id="0" name="Object 1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572000" y="5181600"/>
                        <a:ext cx="1190625" cy="839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105" name="Object 11"/>
          <p:cNvGraphicFramePr>
            <a:graphicFrameLocks noChangeAspect="1"/>
          </p:cNvGraphicFramePr>
          <p:nvPr/>
        </p:nvGraphicFramePr>
        <p:xfrm>
          <a:off x="5715000" y="5181600"/>
          <a:ext cx="1190625" cy="841375"/>
        </p:xfrm>
        <a:graphic>
          <a:graphicData uri="http://schemas.openxmlformats.org/presentationml/2006/ole">
            <mc:AlternateContent xmlns:mc="http://schemas.openxmlformats.org/markup-compatibility/2006">
              <mc:Choice xmlns:v="urn:schemas-microsoft-com:vml" Requires="v">
                <p:oleObj spid="_x0000_s4129" name="Photo Editor Photo" r:id="rId18" imgW="10123810" imgH="7163800" progId="">
                  <p:embed/>
                </p:oleObj>
              </mc:Choice>
              <mc:Fallback>
                <p:oleObj name="Photo Editor Photo" r:id="rId18" imgW="10123810" imgH="7163800" progId="">
                  <p:embed/>
                  <p:pic>
                    <p:nvPicPr>
                      <p:cNvPr id="0" name="Object 1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715000" y="5181600"/>
                        <a:ext cx="1190625" cy="84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106" name="Object 12"/>
          <p:cNvGraphicFramePr>
            <a:graphicFrameLocks noChangeAspect="1"/>
          </p:cNvGraphicFramePr>
          <p:nvPr/>
        </p:nvGraphicFramePr>
        <p:xfrm>
          <a:off x="5715000" y="3505200"/>
          <a:ext cx="1143000" cy="941388"/>
        </p:xfrm>
        <a:graphic>
          <a:graphicData uri="http://schemas.openxmlformats.org/presentationml/2006/ole">
            <mc:AlternateContent xmlns:mc="http://schemas.openxmlformats.org/markup-compatibility/2006">
              <mc:Choice xmlns:v="urn:schemas-microsoft-com:vml" Requires="v">
                <p:oleObj spid="_x0000_s4130" name="Image bitmap" r:id="rId20" imgW="7219048" imgH="5942857" progId="PBrush">
                  <p:embed/>
                </p:oleObj>
              </mc:Choice>
              <mc:Fallback>
                <p:oleObj name="Image bitmap" r:id="rId20" imgW="7219048" imgH="5942857" progId="PBrush">
                  <p:embed/>
                  <p:pic>
                    <p:nvPicPr>
                      <p:cNvPr id="0" name="Object 1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715000" y="3505200"/>
                        <a:ext cx="1143000" cy="941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107" name="Object 13"/>
          <p:cNvGraphicFramePr>
            <a:graphicFrameLocks noChangeAspect="1"/>
          </p:cNvGraphicFramePr>
          <p:nvPr/>
        </p:nvGraphicFramePr>
        <p:xfrm>
          <a:off x="5257800" y="1295400"/>
          <a:ext cx="1325563" cy="938213"/>
        </p:xfrm>
        <a:graphic>
          <a:graphicData uri="http://schemas.openxmlformats.org/presentationml/2006/ole">
            <mc:AlternateContent xmlns:mc="http://schemas.openxmlformats.org/markup-compatibility/2006">
              <mc:Choice xmlns:v="urn:schemas-microsoft-com:vml" Requires="v">
                <p:oleObj spid="_x0000_s4131" name="Photo Editor Photo" r:id="rId22" imgW="10123810" imgH="7163800" progId="">
                  <p:embed/>
                </p:oleObj>
              </mc:Choice>
              <mc:Fallback>
                <p:oleObj name="Photo Editor Photo" r:id="rId22" imgW="10123810" imgH="7163800" progId="">
                  <p:embed/>
                  <p:pic>
                    <p:nvPicPr>
                      <p:cNvPr id="0" name="Object 13"/>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257800" y="1295400"/>
                        <a:ext cx="1325563"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108" name="Object 14"/>
          <p:cNvGraphicFramePr>
            <a:graphicFrameLocks noChangeAspect="1"/>
          </p:cNvGraphicFramePr>
          <p:nvPr/>
        </p:nvGraphicFramePr>
        <p:xfrm>
          <a:off x="5943600" y="1981200"/>
          <a:ext cx="1066800" cy="1087438"/>
        </p:xfrm>
        <a:graphic>
          <a:graphicData uri="http://schemas.openxmlformats.org/presentationml/2006/ole">
            <mc:AlternateContent xmlns:mc="http://schemas.openxmlformats.org/markup-compatibility/2006">
              <mc:Choice xmlns:v="urn:schemas-microsoft-com:vml" Requires="v">
                <p:oleObj spid="_x0000_s4132" name="Image bitmap" r:id="rId24" imgW="5533333" imgH="5638095" progId="PBrush">
                  <p:embed/>
                </p:oleObj>
              </mc:Choice>
              <mc:Fallback>
                <p:oleObj name="Image bitmap" r:id="rId24" imgW="5533333" imgH="5638095" progId="PBrush">
                  <p:embed/>
                  <p:pic>
                    <p:nvPicPr>
                      <p:cNvPr id="0" name="Object 14"/>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943600" y="1981200"/>
                        <a:ext cx="1066800" cy="1087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11" descr="how-can-we-make-it-big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5" name="Rectangle 9"/>
          <p:cNvSpPr>
            <a:spLocks noGrp="1" noChangeArrowheads="1"/>
          </p:cNvSpPr>
          <p:nvPr>
            <p:ph type="title"/>
          </p:nvPr>
        </p:nvSpPr>
        <p:spPr bwMode="auto">
          <a:xfrm>
            <a:off x="76200" y="441325"/>
            <a:ext cx="8229600" cy="854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Timings</a:t>
            </a:r>
            <a:endParaRPr lang="en-US" b="1" smtClean="0"/>
          </a:p>
        </p:txBody>
      </p:sp>
      <p:sp>
        <p:nvSpPr>
          <p:cNvPr id="59396" name="Rectangle 3"/>
          <p:cNvSpPr txBox="1">
            <a:spLocks noChangeArrowheads="1"/>
          </p:cNvSpPr>
          <p:nvPr/>
        </p:nvSpPr>
        <p:spPr bwMode="auto">
          <a:xfrm>
            <a:off x="381000" y="1905000"/>
            <a:ext cx="3186113" cy="204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20000"/>
              </a:spcBef>
              <a:buFontTx/>
              <a:buBlip>
                <a:blip r:embed="rId3"/>
              </a:buBlip>
            </a:pPr>
            <a:r>
              <a:rPr lang="fr-FR" b="1"/>
              <a:t>Production:</a:t>
            </a:r>
            <a:r>
              <a:rPr lang="fr-FR"/>
              <a:t> 	December</a:t>
            </a:r>
          </a:p>
          <a:p>
            <a:pPr eaLnBrk="1" hangingPunct="1">
              <a:spcBef>
                <a:spcPct val="20000"/>
              </a:spcBef>
              <a:buFontTx/>
              <a:buBlip>
                <a:blip r:embed="rId3"/>
              </a:buBlip>
            </a:pPr>
            <a:endParaRPr lang="fr-FR"/>
          </a:p>
          <a:p>
            <a:pPr eaLnBrk="1" hangingPunct="1">
              <a:spcBef>
                <a:spcPct val="20000"/>
              </a:spcBef>
              <a:buFontTx/>
              <a:buBlip>
                <a:blip r:embed="rId3"/>
              </a:buBlip>
            </a:pPr>
            <a:r>
              <a:rPr lang="fr-FR" b="1"/>
              <a:t>Preview:</a:t>
            </a:r>
            <a:r>
              <a:rPr lang="fr-FR"/>
              <a:t> 	January</a:t>
            </a:r>
          </a:p>
          <a:p>
            <a:pPr eaLnBrk="1" hangingPunct="1">
              <a:spcBef>
                <a:spcPct val="20000"/>
              </a:spcBef>
              <a:buFontTx/>
              <a:buBlip>
                <a:blip r:embed="rId3"/>
              </a:buBlip>
            </a:pPr>
            <a:endParaRPr lang="fr-FR"/>
          </a:p>
          <a:p>
            <a:pPr eaLnBrk="1" hangingPunct="1">
              <a:spcBef>
                <a:spcPct val="20000"/>
              </a:spcBef>
              <a:buFontTx/>
              <a:buBlip>
                <a:blip r:embed="rId3"/>
              </a:buBlip>
            </a:pPr>
            <a:r>
              <a:rPr lang="fr-FR" b="1"/>
              <a:t>On air:</a:t>
            </a:r>
            <a:r>
              <a:rPr lang="fr-FR"/>
              <a:t> 	February </a:t>
            </a:r>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9" name="TextBox 2"/>
          <p:cNvSpPr txBox="1">
            <a:spLocks noChangeArrowheads="1"/>
          </p:cNvSpPr>
          <p:nvPr/>
        </p:nvSpPr>
        <p:spPr bwMode="auto">
          <a:xfrm>
            <a:off x="1143000" y="2895600"/>
            <a:ext cx="754380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How can we make it big? </a:t>
            </a:r>
          </a:p>
          <a:p>
            <a:pPr algn="ctr" eaLnBrk="1" hangingPunct="1"/>
            <a:r>
              <a:rPr lang="fr-FR" sz="3200" b="1">
                <a:solidFill>
                  <a:srgbClr val="C00000"/>
                </a:solidFill>
                <a:latin typeface="Century Gothic" pitchFamily="34" charset="0"/>
              </a:rPr>
              <a:t>- Channel Stra</a:t>
            </a:r>
            <a:r>
              <a:rPr lang="fr-FR" sz="3600" b="1">
                <a:solidFill>
                  <a:srgbClr val="C00000"/>
                </a:solidFill>
                <a:latin typeface="Century Gothic" pitchFamily="34" charset="0"/>
              </a:rPr>
              <a:t>teg</a:t>
            </a:r>
            <a:r>
              <a:rPr lang="fr-FR" sz="3200" b="1">
                <a:solidFill>
                  <a:srgbClr val="C00000"/>
                </a:solidFill>
                <a:latin typeface="Century Gothic" pitchFamily="34" charset="0"/>
              </a:rPr>
              <a:t>y -</a:t>
            </a:r>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Box 2"/>
          <p:cNvSpPr txBox="1">
            <a:spLocks noChangeArrowheads="1"/>
          </p:cNvSpPr>
          <p:nvPr/>
        </p:nvSpPr>
        <p:spPr bwMode="auto">
          <a:xfrm>
            <a:off x="1143000" y="2895600"/>
            <a:ext cx="7543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 What makes James Cook a priority?</a:t>
            </a:r>
          </a:p>
          <a:p>
            <a:pPr algn="ctr" eaLnBrk="1" hangingPunct="1"/>
            <a:r>
              <a:rPr lang="fr-FR" sz="3200" b="1">
                <a:solidFill>
                  <a:srgbClr val="C00000"/>
                </a:solidFill>
                <a:latin typeface="Calibri" pitchFamily="34" charset="0"/>
              </a:rPr>
              <a:t>- Strategic Background -</a:t>
            </a:r>
            <a:endParaRPr lang="fr-FR" sz="3200" b="1">
              <a:solidFill>
                <a:srgbClr val="C00000"/>
              </a:solidFill>
              <a:latin typeface="Century Gothic" pitchFamily="34" charset="0"/>
            </a:endParaRPr>
          </a:p>
          <a:p>
            <a:pPr algn="ctr" eaLnBrk="1" hangingPunct="1"/>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11" descr="how-can-we-make-it-big_lipton_JCook_des03_interior_master_slid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3" name="Rectangle 2"/>
          <p:cNvSpPr>
            <a:spLocks noGrp="1" noChangeArrowheads="1"/>
          </p:cNvSpPr>
          <p:nvPr>
            <p:ph type="title"/>
          </p:nvPr>
        </p:nvSpPr>
        <p:spPr bwMode="auto">
          <a:xfrm>
            <a:off x="457200" y="373063"/>
            <a:ext cx="8229600" cy="998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Channel Strategy Phased</a:t>
            </a:r>
            <a:endParaRPr lang="en-US" b="1" smtClean="0"/>
          </a:p>
        </p:txBody>
      </p:sp>
      <p:sp>
        <p:nvSpPr>
          <p:cNvPr id="61444" name="Text Box 5"/>
          <p:cNvSpPr txBox="1">
            <a:spLocks noChangeArrowheads="1"/>
          </p:cNvSpPr>
          <p:nvPr/>
        </p:nvSpPr>
        <p:spPr bwMode="auto">
          <a:xfrm>
            <a:off x="319088" y="1304925"/>
            <a:ext cx="57007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buFontTx/>
              <a:buBlip>
                <a:blip r:embed="rId4"/>
              </a:buBlip>
            </a:pPr>
            <a:r>
              <a:rPr lang="fr-FR" sz="1300" b="1"/>
              <a:t> Strategy based on pleasure moment with 2 important phases, not consecutive but working in conjonction</a:t>
            </a:r>
            <a:endParaRPr lang="en-US" sz="1300" b="1"/>
          </a:p>
        </p:txBody>
      </p:sp>
      <p:pic>
        <p:nvPicPr>
          <p:cNvPr id="61445" name="Picture 6" descr="74057872"/>
          <p:cNvPicPr>
            <a:picLocks noChangeAspect="1" noChangeArrowheads="1"/>
          </p:cNvPicPr>
          <p:nvPr/>
        </p:nvPicPr>
        <p:blipFill>
          <a:blip r:embed="rId5">
            <a:extLst>
              <a:ext uri="{28A0092B-C50C-407E-A947-70E740481C1C}">
                <a14:useLocalDpi xmlns:a14="http://schemas.microsoft.com/office/drawing/2010/main" val="0"/>
              </a:ext>
            </a:extLst>
          </a:blip>
          <a:srcRect t="10568"/>
          <a:stretch>
            <a:fillRect/>
          </a:stretch>
        </p:blipFill>
        <p:spPr bwMode="auto">
          <a:xfrm>
            <a:off x="5791200" y="1066800"/>
            <a:ext cx="1143000" cy="76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6" name="Rectangle 7"/>
          <p:cNvSpPr>
            <a:spLocks noChangeArrowheads="1"/>
          </p:cNvSpPr>
          <p:nvPr/>
        </p:nvSpPr>
        <p:spPr bwMode="auto">
          <a:xfrm>
            <a:off x="1981200" y="2135188"/>
            <a:ext cx="1524000" cy="268287"/>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7953" tIns="38976" rIns="77953" bIns="38976" anchor="ctr"/>
          <a:lstStyle/>
          <a:p>
            <a:pPr algn="ctr" defTabSz="779463" eaLnBrk="0" hangingPunct="0">
              <a:lnSpc>
                <a:spcPct val="90000"/>
              </a:lnSpc>
              <a:buSzPct val="100000"/>
            </a:pPr>
            <a:r>
              <a:rPr lang="de-DE" sz="1200" b="1" u="sng">
                <a:sym typeface="Times" pitchFamily="18" charset="0"/>
              </a:rPr>
              <a:t>INTEREST</a:t>
            </a:r>
          </a:p>
        </p:txBody>
      </p:sp>
      <p:sp>
        <p:nvSpPr>
          <p:cNvPr id="61447" name="Rectangle 8"/>
          <p:cNvSpPr>
            <a:spLocks noChangeArrowheads="1"/>
          </p:cNvSpPr>
          <p:nvPr/>
        </p:nvSpPr>
        <p:spPr bwMode="auto">
          <a:xfrm>
            <a:off x="3657600" y="2133600"/>
            <a:ext cx="1600200" cy="26828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7953" tIns="38976" rIns="77953" bIns="38976" anchor="ctr"/>
          <a:lstStyle/>
          <a:p>
            <a:pPr algn="ctr" defTabSz="779463" eaLnBrk="0" hangingPunct="0">
              <a:buSzPct val="100000"/>
            </a:pPr>
            <a:r>
              <a:rPr lang="de-DE" sz="1200" b="1" u="sng">
                <a:sym typeface="Times" pitchFamily="18" charset="0"/>
              </a:rPr>
              <a:t>DESIRE</a:t>
            </a:r>
          </a:p>
        </p:txBody>
      </p:sp>
      <p:sp>
        <p:nvSpPr>
          <p:cNvPr id="61448" name="Rectangle 9"/>
          <p:cNvSpPr>
            <a:spLocks noChangeArrowheads="1"/>
          </p:cNvSpPr>
          <p:nvPr/>
        </p:nvSpPr>
        <p:spPr bwMode="auto">
          <a:xfrm>
            <a:off x="396875" y="2136775"/>
            <a:ext cx="1487488" cy="26670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7953" tIns="38976" rIns="77953" bIns="38976" anchor="ctr"/>
          <a:lstStyle/>
          <a:p>
            <a:pPr algn="ctr" defTabSz="779463" eaLnBrk="0" hangingPunct="0">
              <a:lnSpc>
                <a:spcPct val="90000"/>
              </a:lnSpc>
              <a:buSzPct val="100000"/>
            </a:pPr>
            <a:r>
              <a:rPr lang="de-DE" sz="1200" b="1" u="sng">
                <a:sym typeface="Times" pitchFamily="18" charset="0"/>
              </a:rPr>
              <a:t>ATTENTION</a:t>
            </a:r>
          </a:p>
        </p:txBody>
      </p:sp>
      <p:sp>
        <p:nvSpPr>
          <p:cNvPr id="61449" name="Rectangle 10"/>
          <p:cNvSpPr>
            <a:spLocks noChangeArrowheads="1"/>
          </p:cNvSpPr>
          <p:nvPr/>
        </p:nvSpPr>
        <p:spPr bwMode="auto">
          <a:xfrm>
            <a:off x="5334000" y="2133600"/>
            <a:ext cx="1600200" cy="26828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7953" tIns="38976" rIns="77953" bIns="38976" anchor="ctr"/>
          <a:lstStyle/>
          <a:p>
            <a:pPr algn="ctr" defTabSz="779463" eaLnBrk="0" hangingPunct="0">
              <a:buSzPct val="100000"/>
            </a:pPr>
            <a:r>
              <a:rPr lang="de-DE" sz="1200" b="1" u="sng">
                <a:sym typeface="Times" pitchFamily="18" charset="0"/>
              </a:rPr>
              <a:t>ACTION</a:t>
            </a:r>
          </a:p>
        </p:txBody>
      </p:sp>
      <p:sp>
        <p:nvSpPr>
          <p:cNvPr id="61450" name="Rectangle 11"/>
          <p:cNvSpPr>
            <a:spLocks noChangeArrowheads="1"/>
          </p:cNvSpPr>
          <p:nvPr/>
        </p:nvSpPr>
        <p:spPr bwMode="auto">
          <a:xfrm>
            <a:off x="395288" y="2514600"/>
            <a:ext cx="3109912" cy="69373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7953" tIns="38976" rIns="77953" bIns="38976" anchor="ctr"/>
          <a:lstStyle/>
          <a:p>
            <a:pPr algn="ctr" defTabSz="779463" eaLnBrk="0" hangingPunct="0">
              <a:lnSpc>
                <a:spcPct val="90000"/>
              </a:lnSpc>
              <a:buSzPct val="100000"/>
            </a:pPr>
            <a:r>
              <a:rPr lang="de-DE" sz="1400" b="1">
                <a:sym typeface="Times" pitchFamily="18" charset="0"/>
              </a:rPr>
              <a:t>AWARENESS – </a:t>
            </a:r>
          </a:p>
          <a:p>
            <a:pPr algn="ctr" defTabSz="779463" eaLnBrk="0" hangingPunct="0">
              <a:lnSpc>
                <a:spcPct val="90000"/>
              </a:lnSpc>
              <a:buSzPct val="100000"/>
            </a:pPr>
            <a:r>
              <a:rPr lang="de-DE" sz="1200" b="1">
                <a:sym typeface="Times" pitchFamily="18" charset="0"/>
              </a:rPr>
              <a:t>education about </a:t>
            </a:r>
            <a:br>
              <a:rPr lang="de-DE" sz="1200" b="1">
                <a:sym typeface="Times" pitchFamily="18" charset="0"/>
              </a:rPr>
            </a:br>
            <a:r>
              <a:rPr lang="de-DE" sz="1200" b="1">
                <a:sym typeface="Times" pitchFamily="18" charset="0"/>
              </a:rPr>
              <a:t>Lipton Pyramid teabags and their benefits</a:t>
            </a:r>
          </a:p>
        </p:txBody>
      </p:sp>
      <p:sp>
        <p:nvSpPr>
          <p:cNvPr id="61451" name="Rectangle 12"/>
          <p:cNvSpPr>
            <a:spLocks noChangeArrowheads="1"/>
          </p:cNvSpPr>
          <p:nvPr/>
        </p:nvSpPr>
        <p:spPr bwMode="auto">
          <a:xfrm>
            <a:off x="3657600" y="2514600"/>
            <a:ext cx="3276600" cy="68738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7953" tIns="38976" rIns="77953" bIns="38976" anchor="ctr"/>
          <a:lstStyle/>
          <a:p>
            <a:pPr algn="ctr" defTabSz="779463" eaLnBrk="0" hangingPunct="0">
              <a:lnSpc>
                <a:spcPct val="90000"/>
              </a:lnSpc>
              <a:buSzPct val="100000"/>
            </a:pPr>
            <a:r>
              <a:rPr lang="de-DE" sz="1400" b="1">
                <a:sym typeface="Times" pitchFamily="18" charset="0"/>
              </a:rPr>
              <a:t>TRIAL –</a:t>
            </a:r>
          </a:p>
          <a:p>
            <a:pPr algn="ctr" defTabSz="779463" eaLnBrk="0" hangingPunct="0">
              <a:lnSpc>
                <a:spcPct val="90000"/>
              </a:lnSpc>
              <a:buSzPct val="100000"/>
            </a:pPr>
            <a:r>
              <a:rPr lang="de-DE" sz="1200" b="1" u="sng">
                <a:sym typeface="Times" pitchFamily="18" charset="0"/>
              </a:rPr>
              <a:t> </a:t>
            </a:r>
            <a:r>
              <a:rPr lang="de-DE" sz="1200" b="1">
                <a:sym typeface="Times" pitchFamily="18" charset="0"/>
              </a:rPr>
              <a:t>stimulate first purchase </a:t>
            </a:r>
            <a:br>
              <a:rPr lang="de-DE" sz="1200" b="1">
                <a:sym typeface="Times" pitchFamily="18" charset="0"/>
              </a:rPr>
            </a:br>
            <a:r>
              <a:rPr lang="de-DE" sz="1200" b="1">
                <a:sym typeface="Times" pitchFamily="18" charset="0"/>
              </a:rPr>
              <a:t>and trial of new flavours </a:t>
            </a:r>
          </a:p>
        </p:txBody>
      </p:sp>
      <p:sp>
        <p:nvSpPr>
          <p:cNvPr id="61452" name="Rectangle 13"/>
          <p:cNvSpPr>
            <a:spLocks noChangeArrowheads="1"/>
          </p:cNvSpPr>
          <p:nvPr/>
        </p:nvSpPr>
        <p:spPr bwMode="auto">
          <a:xfrm>
            <a:off x="685800" y="3276600"/>
            <a:ext cx="2819400" cy="2133600"/>
          </a:xfrm>
          <a:prstGeom prst="rect">
            <a:avLst/>
          </a:prstGeom>
          <a:noFill/>
          <a:ln w="25400">
            <a:solidFill>
              <a:srgbClr val="FFCC00"/>
            </a:solidFill>
            <a:miter lim="800000"/>
            <a:headEnd/>
            <a:tailEnd/>
          </a:ln>
          <a:extLst>
            <a:ext uri="{909E8E84-426E-40DD-AFC4-6F175D3DCCD1}">
              <a14:hiddenFill xmlns:a14="http://schemas.microsoft.com/office/drawing/2010/main">
                <a:solidFill>
                  <a:srgbClr val="FFFFFF"/>
                </a:solidFill>
              </a14:hiddenFill>
            </a:ext>
          </a:extLst>
        </p:spPr>
        <p:txBody>
          <a:bodyPr lIns="77953" tIns="38976" rIns="77953" bIns="38976" anchor="ctr"/>
          <a:lstStyle/>
          <a:p>
            <a:pPr algn="ctr" defTabSz="779463"/>
            <a:endParaRPr lang="en-GB" sz="1400" b="1">
              <a:latin typeface="Calibri" pitchFamily="34" charset="0"/>
            </a:endParaRPr>
          </a:p>
          <a:p>
            <a:pPr algn="ctr" defTabSz="779463"/>
            <a:r>
              <a:rPr lang="en-GB" sz="1400" b="1">
                <a:latin typeface="Calibri" pitchFamily="34" charset="0"/>
              </a:rPr>
              <a:t>OOH </a:t>
            </a:r>
            <a:r>
              <a:rPr lang="en-GB" sz="1400" b="1"/>
              <a:t>posters</a:t>
            </a:r>
          </a:p>
          <a:p>
            <a:pPr algn="ctr" defTabSz="779463"/>
            <a:r>
              <a:rPr lang="en-GB" sz="1400">
                <a:latin typeface="Calibri" pitchFamily="34" charset="0"/>
              </a:rPr>
              <a:t> </a:t>
            </a:r>
            <a:r>
              <a:rPr lang="en-GB" sz="1200"/>
              <a:t>Big formats, Smaller/Commuters sites</a:t>
            </a:r>
          </a:p>
          <a:p>
            <a:pPr algn="ctr" defTabSz="779463"/>
            <a:endParaRPr lang="en-GB" sz="600"/>
          </a:p>
          <a:p>
            <a:pPr algn="ctr" defTabSz="779463"/>
            <a:r>
              <a:rPr lang="en-GB" sz="1400" b="1"/>
              <a:t>Events/sampling</a:t>
            </a:r>
          </a:p>
          <a:p>
            <a:pPr algn="ctr" defTabSz="779463"/>
            <a:r>
              <a:rPr lang="en-GB" sz="1400"/>
              <a:t> </a:t>
            </a:r>
            <a:r>
              <a:rPr lang="en-GB" sz="1200"/>
              <a:t>Presence at Events, Tasting at POS/ Shopping mall</a:t>
            </a:r>
          </a:p>
          <a:p>
            <a:pPr algn="ctr" defTabSz="779463"/>
            <a:endParaRPr lang="en-GB" sz="600"/>
          </a:p>
          <a:p>
            <a:pPr algn="ctr" defTabSz="779463"/>
            <a:r>
              <a:rPr lang="en-GB" sz="1400" b="1"/>
              <a:t>Internet</a:t>
            </a:r>
          </a:p>
          <a:p>
            <a:pPr algn="ctr" defTabSz="779463"/>
            <a:r>
              <a:rPr lang="en-GB" sz="1400" b="1"/>
              <a:t> </a:t>
            </a:r>
            <a:r>
              <a:rPr lang="en-GB" sz="1200"/>
              <a:t>Banner Campaign+ Website, Everyday sites: weather, msn,  news, Key times of day</a:t>
            </a:r>
          </a:p>
          <a:p>
            <a:pPr algn="ctr" defTabSz="779463" eaLnBrk="0" hangingPunct="0">
              <a:lnSpc>
                <a:spcPct val="140000"/>
              </a:lnSpc>
              <a:buSzPct val="100000"/>
            </a:pPr>
            <a:endParaRPr lang="de-DE" sz="1200" b="1">
              <a:latin typeface="Calibri" pitchFamily="34" charset="0"/>
              <a:sym typeface="Times" pitchFamily="18" charset="0"/>
            </a:endParaRPr>
          </a:p>
        </p:txBody>
      </p:sp>
      <p:sp>
        <p:nvSpPr>
          <p:cNvPr id="61453" name="Rectangle 14"/>
          <p:cNvSpPr>
            <a:spLocks noChangeArrowheads="1"/>
          </p:cNvSpPr>
          <p:nvPr/>
        </p:nvSpPr>
        <p:spPr bwMode="auto">
          <a:xfrm>
            <a:off x="3657600" y="3276600"/>
            <a:ext cx="3276600" cy="2133600"/>
          </a:xfrm>
          <a:prstGeom prst="rect">
            <a:avLst/>
          </a:prstGeom>
          <a:noFill/>
          <a:ln w="25400">
            <a:solidFill>
              <a:srgbClr val="FFCC00"/>
            </a:solidFill>
            <a:miter lim="800000"/>
            <a:headEnd/>
            <a:tailEnd/>
          </a:ln>
          <a:extLst>
            <a:ext uri="{909E8E84-426E-40DD-AFC4-6F175D3DCCD1}">
              <a14:hiddenFill xmlns:a14="http://schemas.microsoft.com/office/drawing/2010/main">
                <a:solidFill>
                  <a:srgbClr val="FFFFFF"/>
                </a:solidFill>
              </a14:hiddenFill>
            </a:ext>
          </a:extLst>
        </p:spPr>
        <p:txBody>
          <a:bodyPr lIns="77953" tIns="38976" rIns="77953" bIns="38976" anchor="ctr"/>
          <a:lstStyle/>
          <a:p>
            <a:pPr algn="ctr" defTabSz="779463"/>
            <a:r>
              <a:rPr lang="en-GB" sz="1400" b="1"/>
              <a:t>TV</a:t>
            </a:r>
          </a:p>
          <a:p>
            <a:pPr algn="ctr" defTabSz="779463"/>
            <a:r>
              <a:rPr lang="en-GB" sz="1400"/>
              <a:t> </a:t>
            </a:r>
            <a:r>
              <a:rPr lang="en-GB" sz="1200"/>
              <a:t>Key times of day, Continuity rather than burst</a:t>
            </a:r>
          </a:p>
          <a:p>
            <a:pPr algn="ctr" defTabSz="779463"/>
            <a:endParaRPr lang="en-GB" sz="600" b="1"/>
          </a:p>
          <a:p>
            <a:pPr algn="ctr" defTabSz="779463"/>
            <a:r>
              <a:rPr lang="en-GB" sz="1400" b="1"/>
              <a:t>Magazines</a:t>
            </a:r>
          </a:p>
          <a:p>
            <a:pPr algn="ctr" defTabSz="779463"/>
            <a:r>
              <a:rPr lang="en-GB" sz="1400"/>
              <a:t> </a:t>
            </a:r>
            <a:r>
              <a:rPr lang="en-GB" sz="1200"/>
              <a:t>Women’s Magazines, Leisure, Hobbies</a:t>
            </a:r>
          </a:p>
          <a:p>
            <a:pPr algn="ctr" defTabSz="779463"/>
            <a:endParaRPr lang="en-GB" sz="600" b="1"/>
          </a:p>
          <a:p>
            <a:pPr algn="ctr" defTabSz="779463"/>
            <a:r>
              <a:rPr lang="en-GB" sz="1400" b="1"/>
              <a:t>POS</a:t>
            </a:r>
          </a:p>
          <a:p>
            <a:pPr algn="ctr" defTabSz="779463"/>
            <a:r>
              <a:rPr lang="en-GB" sz="1400"/>
              <a:t> </a:t>
            </a:r>
            <a:r>
              <a:rPr lang="en-GB" sz="1200"/>
              <a:t>Trolleys, shelves, In store activation, On-pack</a:t>
            </a:r>
          </a:p>
          <a:p>
            <a:pPr algn="ctr" defTabSz="779463"/>
            <a:endParaRPr lang="en-GB" sz="600"/>
          </a:p>
          <a:p>
            <a:pPr algn="ctr" defTabSz="779463"/>
            <a:r>
              <a:rPr lang="en-GB" sz="1400" b="1"/>
              <a:t>Internet (cont’d)</a:t>
            </a:r>
          </a:p>
          <a:p>
            <a:pPr algn="ctr" defTabSz="779463"/>
            <a:r>
              <a:rPr lang="en-GB" sz="1400"/>
              <a:t> </a:t>
            </a:r>
            <a:r>
              <a:rPr lang="en-GB" sz="1200"/>
              <a:t>Banner driving Promotion</a:t>
            </a:r>
            <a:endParaRPr lang="de-DE" sz="1200" b="1">
              <a:sym typeface="Times" pitchFamily="18" charset="0"/>
            </a:endParaRPr>
          </a:p>
        </p:txBody>
      </p:sp>
      <p:sp>
        <p:nvSpPr>
          <p:cNvPr id="61454" name="AutoShape 15"/>
          <p:cNvSpPr>
            <a:spLocks noChangeArrowheads="1"/>
          </p:cNvSpPr>
          <p:nvPr/>
        </p:nvSpPr>
        <p:spPr bwMode="auto">
          <a:xfrm>
            <a:off x="2057400" y="5486400"/>
            <a:ext cx="381000" cy="254000"/>
          </a:xfrm>
          <a:prstGeom prst="downArrow">
            <a:avLst>
              <a:gd name="adj1" fmla="val 50000"/>
              <a:gd name="adj2" fmla="val 25000"/>
            </a:avLst>
          </a:prstGeom>
          <a:solidFill>
            <a:srgbClr val="FFDB43"/>
          </a:solidFill>
          <a:ln w="9525">
            <a:solidFill>
              <a:schemeClr val="tx1"/>
            </a:solidFill>
            <a:miter lim="800000"/>
            <a:headEnd/>
            <a:tailEnd/>
          </a:ln>
        </p:spPr>
        <p:txBody>
          <a:bodyPr vert="eaVert" wrap="none" anchor="ctr"/>
          <a:lstStyle/>
          <a:p>
            <a:pPr algn="ctr"/>
            <a:endParaRPr lang="en-US">
              <a:latin typeface="Calibri" pitchFamily="34" charset="0"/>
            </a:endParaRPr>
          </a:p>
        </p:txBody>
      </p:sp>
      <p:sp>
        <p:nvSpPr>
          <p:cNvPr id="61455" name="Text Box 17"/>
          <p:cNvSpPr txBox="1">
            <a:spLocks noChangeArrowheads="1"/>
          </p:cNvSpPr>
          <p:nvPr/>
        </p:nvSpPr>
        <p:spPr bwMode="auto">
          <a:xfrm>
            <a:off x="1219200" y="5715000"/>
            <a:ext cx="23558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fr-FR" sz="1400" b="1">
                <a:latin typeface="Calibri" pitchFamily="34" charset="0"/>
              </a:rPr>
              <a:t>TEASE (</a:t>
            </a:r>
            <a:r>
              <a:rPr lang="fr-FR" sz="1400" b="1"/>
              <a:t>40</a:t>
            </a:r>
            <a:r>
              <a:rPr lang="fr-FR" sz="1400" b="1">
                <a:latin typeface="Calibri" pitchFamily="34" charset="0"/>
              </a:rPr>
              <a:t>%)</a:t>
            </a:r>
            <a:endParaRPr lang="en-US" sz="1400" b="1">
              <a:latin typeface="Calibri" pitchFamily="34" charset="0"/>
            </a:endParaRPr>
          </a:p>
        </p:txBody>
      </p:sp>
      <p:sp>
        <p:nvSpPr>
          <p:cNvPr id="61456" name="Text Box 18"/>
          <p:cNvSpPr txBox="1">
            <a:spLocks noChangeArrowheads="1"/>
          </p:cNvSpPr>
          <p:nvPr/>
        </p:nvSpPr>
        <p:spPr bwMode="auto">
          <a:xfrm>
            <a:off x="4191000" y="5715000"/>
            <a:ext cx="2355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fr-FR" sz="1200" b="1"/>
              <a:t>PROMPT (60%)</a:t>
            </a:r>
            <a:endParaRPr lang="en-US" sz="1200" b="1"/>
          </a:p>
        </p:txBody>
      </p:sp>
      <p:sp>
        <p:nvSpPr>
          <p:cNvPr id="61457" name="Text Box 20"/>
          <p:cNvSpPr txBox="1">
            <a:spLocks noChangeArrowheads="1"/>
          </p:cNvSpPr>
          <p:nvPr/>
        </p:nvSpPr>
        <p:spPr bwMode="auto">
          <a:xfrm>
            <a:off x="395288" y="1752600"/>
            <a:ext cx="6538912" cy="307975"/>
          </a:xfrm>
          <a:prstGeom prst="rect">
            <a:avLst/>
          </a:prstGeom>
          <a:solidFill>
            <a:srgbClr val="FFD833"/>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fr-FR" sz="1400" b="1"/>
              <a:t> PLEASURE MOMENT </a:t>
            </a:r>
            <a:endParaRPr lang="en-US" sz="1400" b="1"/>
          </a:p>
        </p:txBody>
      </p:sp>
      <p:sp>
        <p:nvSpPr>
          <p:cNvPr id="61458" name="AutoShape 15"/>
          <p:cNvSpPr>
            <a:spLocks noChangeArrowheads="1"/>
          </p:cNvSpPr>
          <p:nvPr/>
        </p:nvSpPr>
        <p:spPr bwMode="auto">
          <a:xfrm>
            <a:off x="5181600" y="5486400"/>
            <a:ext cx="381000" cy="254000"/>
          </a:xfrm>
          <a:prstGeom prst="downArrow">
            <a:avLst>
              <a:gd name="adj1" fmla="val 50000"/>
              <a:gd name="adj2" fmla="val 25000"/>
            </a:avLst>
          </a:prstGeom>
          <a:solidFill>
            <a:srgbClr val="FFDB43"/>
          </a:solidFill>
          <a:ln w="9525">
            <a:solidFill>
              <a:schemeClr val="tx1"/>
            </a:solidFill>
            <a:miter lim="800000"/>
            <a:headEnd/>
            <a:tailEnd/>
          </a:ln>
        </p:spPr>
        <p:txBody>
          <a:bodyPr vert="eaVert" wrap="none" anchor="ctr"/>
          <a:lstStyle/>
          <a:p>
            <a:pPr algn="ctr"/>
            <a:endParaRPr lang="en-US">
              <a:latin typeface="Calibri"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11" descr="how-can-we-make-it-big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Rectangle 2"/>
          <p:cNvSpPr>
            <a:spLocks noGrp="1" noChangeArrowheads="1"/>
          </p:cNvSpPr>
          <p:nvPr>
            <p:ph type="title"/>
          </p:nvPr>
        </p:nvSpPr>
        <p:spPr bwMode="auto">
          <a:xfrm>
            <a:off x="457200" y="185738"/>
            <a:ext cx="8229600" cy="1719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Media selection guidelines based on </a:t>
            </a:r>
            <a:br>
              <a:rPr lang="fr-FR" b="1" smtClean="0"/>
            </a:br>
            <a:r>
              <a:rPr lang="fr-FR" b="1" smtClean="0"/>
              <a:t>« Pleasure Moment »</a:t>
            </a:r>
            <a:endParaRPr lang="en-US" b="1" smtClean="0"/>
          </a:p>
        </p:txBody>
      </p:sp>
      <p:sp>
        <p:nvSpPr>
          <p:cNvPr id="49156" name="Rectangle 4"/>
          <p:cNvSpPr txBox="1">
            <a:spLocks noChangeArrowheads="1"/>
          </p:cNvSpPr>
          <p:nvPr/>
        </p:nvSpPr>
        <p:spPr bwMode="auto">
          <a:xfrm>
            <a:off x="-679450" y="1863725"/>
            <a:ext cx="7689850" cy="4537075"/>
          </a:xfrm>
          <a:prstGeom prst="rect">
            <a:avLst/>
          </a:prstGeom>
          <a:noFill/>
          <a:ln w="9525">
            <a:noFill/>
            <a:miter lim="800000"/>
            <a:headEnd/>
            <a:tailEnd/>
          </a:ln>
        </p:spPr>
        <p:txBody>
          <a:bodyPr lIns="0" tIns="0" rIns="0" bIns="0"/>
          <a:lstStyle/>
          <a:p>
            <a:pPr marL="1143000" lvl="2" indent="-228600">
              <a:spcBef>
                <a:spcPct val="20000"/>
              </a:spcBef>
              <a:buFontTx/>
              <a:buBlip>
                <a:blip r:embed="rId3"/>
              </a:buBlip>
              <a:defRPr/>
            </a:pPr>
            <a:r>
              <a:rPr lang="en-GB" sz="1600" dirty="0"/>
              <a:t>What Media? </a:t>
            </a:r>
            <a:r>
              <a:rPr lang="en-GB" sz="1600" b="1" dirty="0">
                <a:solidFill>
                  <a:srgbClr val="FFD833"/>
                </a:solidFill>
                <a:effectLst>
                  <a:outerShdw blurRad="38100" dist="38100" dir="2700000" algn="tl">
                    <a:srgbClr val="000000">
                      <a:alpha val="43137"/>
                    </a:srgbClr>
                  </a:outerShdw>
                </a:effectLst>
              </a:rPr>
              <a:t>Sensorial media : </a:t>
            </a:r>
            <a:r>
              <a:rPr lang="en-GB" sz="1600" b="1" u="sng" dirty="0">
                <a:solidFill>
                  <a:srgbClr val="FFD833"/>
                </a:solidFill>
                <a:effectLst>
                  <a:outerShdw blurRad="38100" dist="38100" dir="2700000" algn="tl">
                    <a:srgbClr val="000000">
                      <a:alpha val="43137"/>
                    </a:srgbClr>
                  </a:outerShdw>
                </a:effectLst>
              </a:rPr>
              <a:t>Visual</a:t>
            </a:r>
            <a:r>
              <a:rPr lang="en-GB" sz="1600" b="1" dirty="0">
                <a:solidFill>
                  <a:srgbClr val="FFD833"/>
                </a:solidFill>
                <a:effectLst>
                  <a:outerShdw blurRad="38100" dist="38100" dir="2700000" algn="tl">
                    <a:srgbClr val="000000">
                      <a:alpha val="43137"/>
                    </a:srgbClr>
                  </a:outerShdw>
                </a:effectLst>
              </a:rPr>
              <a:t> and </a:t>
            </a:r>
            <a:r>
              <a:rPr lang="en-GB" sz="1600" b="1" u="sng" dirty="0">
                <a:solidFill>
                  <a:srgbClr val="FFD833"/>
                </a:solidFill>
                <a:effectLst>
                  <a:outerShdw blurRad="38100" dist="38100" dir="2700000" algn="tl">
                    <a:srgbClr val="000000">
                      <a:alpha val="43137"/>
                    </a:srgbClr>
                  </a:outerShdw>
                </a:effectLst>
              </a:rPr>
              <a:t>Taste</a:t>
            </a:r>
            <a:endParaRPr lang="en-GB" sz="1600" b="1" u="sng" dirty="0">
              <a:solidFill>
                <a:srgbClr val="FFD833"/>
              </a:solidFill>
              <a:effectLst>
                <a:outerShdw blurRad="38100" dist="38100" dir="2700000" algn="tl">
                  <a:srgbClr val="000000">
                    <a:alpha val="43137"/>
                  </a:srgbClr>
                </a:outerShdw>
              </a:effectLst>
            </a:endParaRPr>
          </a:p>
          <a:p>
            <a:pPr marL="1600200" lvl="3" indent="-228600">
              <a:spcBef>
                <a:spcPct val="20000"/>
              </a:spcBef>
              <a:buFontTx/>
              <a:buBlip>
                <a:blip r:embed="rId4"/>
              </a:buBlip>
              <a:defRPr/>
            </a:pPr>
            <a:r>
              <a:rPr lang="en-GB" sz="1400" dirty="0"/>
              <a:t> Use of big visual media format to generate impact with attractive visual</a:t>
            </a:r>
          </a:p>
          <a:p>
            <a:pPr marL="1143000" lvl="2" indent="-228600">
              <a:spcBef>
                <a:spcPct val="20000"/>
              </a:spcBef>
              <a:defRPr/>
            </a:pPr>
            <a:endParaRPr lang="en-GB" dirty="0"/>
          </a:p>
          <a:p>
            <a:pPr marL="1143000" lvl="2" indent="-228600">
              <a:spcBef>
                <a:spcPct val="20000"/>
              </a:spcBef>
              <a:defRPr/>
            </a:pPr>
            <a:endParaRPr lang="en-GB" dirty="0"/>
          </a:p>
          <a:p>
            <a:pPr marL="1143000" lvl="2" indent="-228600">
              <a:spcBef>
                <a:spcPct val="20000"/>
              </a:spcBef>
              <a:defRPr/>
            </a:pPr>
            <a:endParaRPr lang="en-GB" dirty="0"/>
          </a:p>
          <a:p>
            <a:pPr marL="1143000" lvl="2" indent="-228600">
              <a:spcBef>
                <a:spcPct val="20000"/>
              </a:spcBef>
              <a:defRPr/>
            </a:pPr>
            <a:endParaRPr lang="en-GB" dirty="0"/>
          </a:p>
          <a:p>
            <a:pPr marL="1143000" lvl="2" indent="-228600">
              <a:spcBef>
                <a:spcPct val="20000"/>
              </a:spcBef>
              <a:buFontTx/>
              <a:buBlip>
                <a:blip r:embed="rId3"/>
              </a:buBlip>
              <a:defRPr/>
            </a:pPr>
            <a:r>
              <a:rPr lang="en-GB" sz="1600" dirty="0"/>
              <a:t>What placement? </a:t>
            </a:r>
            <a:r>
              <a:rPr lang="en-GB" sz="1600" b="1" dirty="0">
                <a:solidFill>
                  <a:srgbClr val="FFD833"/>
                </a:solidFill>
                <a:effectLst>
                  <a:outerShdw blurRad="38100" dist="38100" dir="2700000" algn="tl">
                    <a:srgbClr val="000000">
                      <a:alpha val="43137"/>
                    </a:srgbClr>
                  </a:outerShdw>
                </a:effectLst>
              </a:rPr>
              <a:t>Pleasurable Place/ Time/ </a:t>
            </a:r>
            <a:r>
              <a:rPr lang="en-GB" sz="1600" b="1" dirty="0">
                <a:solidFill>
                  <a:srgbClr val="FFD833"/>
                </a:solidFill>
                <a:effectLst>
                  <a:outerShdw blurRad="38100" dist="38100" dir="2700000" algn="tl">
                    <a:srgbClr val="000000">
                      <a:alpha val="43137"/>
                    </a:srgbClr>
                  </a:outerShdw>
                </a:effectLst>
              </a:rPr>
              <a:t>Activity</a:t>
            </a:r>
            <a:endParaRPr lang="en-GB" sz="1600" b="1" dirty="0">
              <a:solidFill>
                <a:srgbClr val="FFD833"/>
              </a:solidFill>
              <a:effectLst>
                <a:outerShdw blurRad="38100" dist="38100" dir="2700000" algn="tl">
                  <a:srgbClr val="000000">
                    <a:alpha val="43137"/>
                  </a:srgbClr>
                </a:outerShdw>
              </a:effectLst>
            </a:endParaRPr>
          </a:p>
          <a:p>
            <a:pPr marL="1600200" lvl="3" indent="-228600">
              <a:spcBef>
                <a:spcPct val="20000"/>
              </a:spcBef>
              <a:buFontTx/>
              <a:buBlip>
                <a:blip r:embed="rId4"/>
              </a:buBlip>
              <a:defRPr/>
            </a:pPr>
            <a:r>
              <a:rPr lang="en-GB" sz="1400" dirty="0"/>
              <a:t>Use media to reach people when they are in a relaxed environment, at a break  or while enjoying family/friend </a:t>
            </a:r>
            <a:r>
              <a:rPr lang="en-GB" sz="1400" dirty="0"/>
              <a:t>company</a:t>
            </a:r>
            <a:endParaRPr lang="en-GB" sz="1400" dirty="0"/>
          </a:p>
          <a:p>
            <a:pPr marL="1958975" lvl="4" indent="-228600">
              <a:spcBef>
                <a:spcPct val="20000"/>
              </a:spcBef>
              <a:buFontTx/>
              <a:buBlip>
                <a:blip r:embed="rId4"/>
              </a:buBlip>
              <a:defRPr/>
            </a:pPr>
            <a:r>
              <a:rPr lang="en-GB" sz="1200" b="1" u="sng" dirty="0"/>
              <a:t>Place</a:t>
            </a:r>
            <a:r>
              <a:rPr lang="en-GB" sz="1200" dirty="0"/>
              <a:t>: At home/in the office - Relaxing at home or break at the office </a:t>
            </a:r>
          </a:p>
          <a:p>
            <a:pPr marL="1958975" lvl="4" indent="-228600">
              <a:spcBef>
                <a:spcPct val="20000"/>
              </a:spcBef>
              <a:buFontTx/>
              <a:buBlip>
                <a:blip r:embed="rId4"/>
              </a:buBlip>
              <a:defRPr/>
            </a:pPr>
            <a:r>
              <a:rPr lang="en-GB" sz="1200" b="1" u="sng" dirty="0"/>
              <a:t>Time</a:t>
            </a:r>
            <a:r>
              <a:rPr lang="en-GB" sz="1200" dirty="0"/>
              <a:t>: At certain time of day - Mid morning, after lunch, after dinner, at the w/e</a:t>
            </a:r>
          </a:p>
          <a:p>
            <a:pPr marL="1958975" lvl="4" indent="-228600">
              <a:spcBef>
                <a:spcPct val="20000"/>
              </a:spcBef>
              <a:buFontTx/>
              <a:buBlip>
                <a:blip r:embed="rId4"/>
              </a:buBlip>
              <a:defRPr/>
            </a:pPr>
            <a:r>
              <a:rPr lang="en-GB" sz="1200" b="1" u="sng" dirty="0"/>
              <a:t>Moment</a:t>
            </a:r>
            <a:r>
              <a:rPr lang="en-GB" sz="1200" dirty="0"/>
              <a:t>: When doing a specific activity - Reading a magazine, having friends around, visiting families</a:t>
            </a:r>
          </a:p>
        </p:txBody>
      </p:sp>
      <p:grpSp>
        <p:nvGrpSpPr>
          <p:cNvPr id="62469" name="Group 5"/>
          <p:cNvGrpSpPr>
            <a:grpSpLocks/>
          </p:cNvGrpSpPr>
          <p:nvPr/>
        </p:nvGrpSpPr>
        <p:grpSpPr bwMode="auto">
          <a:xfrm>
            <a:off x="381000" y="2514600"/>
            <a:ext cx="5943600" cy="906463"/>
            <a:chOff x="612" y="1228"/>
            <a:chExt cx="4625" cy="705"/>
          </a:xfrm>
        </p:grpSpPr>
        <p:pic>
          <p:nvPicPr>
            <p:cNvPr id="62470" name="Picture 6" descr="supermarklet"/>
            <p:cNvPicPr>
              <a:picLocks noChangeAspect="1" noChangeArrowheads="1"/>
            </p:cNvPicPr>
            <p:nvPr/>
          </p:nvPicPr>
          <p:blipFill>
            <a:blip r:embed="rId5">
              <a:extLst>
                <a:ext uri="{28A0092B-C50C-407E-A947-70E740481C1C}">
                  <a14:useLocalDpi xmlns:a14="http://schemas.microsoft.com/office/drawing/2010/main" val="0"/>
                </a:ext>
              </a:extLst>
            </a:blip>
            <a:srcRect t="10463" b="11111"/>
            <a:stretch>
              <a:fillRect/>
            </a:stretch>
          </p:blipFill>
          <p:spPr bwMode="auto">
            <a:xfrm>
              <a:off x="1770" y="1228"/>
              <a:ext cx="1129" cy="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1" name="Picture 7" descr="EC6980-001"/>
            <p:cNvPicPr>
              <a:picLocks noChangeAspect="1" noChangeArrowheads="1"/>
            </p:cNvPicPr>
            <p:nvPr/>
          </p:nvPicPr>
          <p:blipFill>
            <a:blip r:embed="rId6">
              <a:extLst>
                <a:ext uri="{28A0092B-C50C-407E-A947-70E740481C1C}">
                  <a14:useLocalDpi xmlns:a14="http://schemas.microsoft.com/office/drawing/2010/main" val="0"/>
                </a:ext>
              </a:extLst>
            </a:blip>
            <a:srcRect t="14819" b="6531"/>
            <a:stretch>
              <a:fillRect/>
            </a:stretch>
          </p:blipFill>
          <p:spPr bwMode="auto">
            <a:xfrm>
              <a:off x="2946" y="1228"/>
              <a:ext cx="1108" cy="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2" name="Picture 8" descr="200468340-001"/>
            <p:cNvPicPr>
              <a:picLocks noChangeAspect="1" noChangeArrowheads="1"/>
            </p:cNvPicPr>
            <p:nvPr/>
          </p:nvPicPr>
          <p:blipFill>
            <a:blip r:embed="rId7">
              <a:extLst>
                <a:ext uri="{28A0092B-C50C-407E-A947-70E740481C1C}">
                  <a14:useLocalDpi xmlns:a14="http://schemas.microsoft.com/office/drawing/2010/main" val="0"/>
                </a:ext>
              </a:extLst>
            </a:blip>
            <a:srcRect t="6126" b="52449"/>
            <a:stretch>
              <a:fillRect/>
            </a:stretch>
          </p:blipFill>
          <p:spPr bwMode="auto">
            <a:xfrm>
              <a:off x="4112" y="1228"/>
              <a:ext cx="1125" cy="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3" name="Picture 9" descr="sb10065969c-001"/>
            <p:cNvPicPr>
              <a:picLocks noChangeAspect="1" noChangeArrowheads="1"/>
            </p:cNvPicPr>
            <p:nvPr/>
          </p:nvPicPr>
          <p:blipFill>
            <a:blip r:embed="rId8">
              <a:extLst>
                <a:ext uri="{28A0092B-C50C-407E-A947-70E740481C1C}">
                  <a14:useLocalDpi xmlns:a14="http://schemas.microsoft.com/office/drawing/2010/main" val="0"/>
                </a:ext>
              </a:extLst>
            </a:blip>
            <a:srcRect t="8813" b="16991"/>
            <a:stretch>
              <a:fillRect/>
            </a:stretch>
          </p:blipFill>
          <p:spPr bwMode="auto">
            <a:xfrm>
              <a:off x="612" y="1229"/>
              <a:ext cx="1108" cy="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1" name="TextBox 2"/>
          <p:cNvSpPr txBox="1">
            <a:spLocks noChangeArrowheads="1"/>
          </p:cNvSpPr>
          <p:nvPr/>
        </p:nvSpPr>
        <p:spPr bwMode="auto">
          <a:xfrm>
            <a:off x="1143000" y="2895600"/>
            <a:ext cx="75438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How can we make it big? </a:t>
            </a:r>
          </a:p>
          <a:p>
            <a:pPr algn="ctr" eaLnBrk="1" hangingPunct="1"/>
            <a:r>
              <a:rPr lang="fr-FR" sz="3200" b="1">
                <a:solidFill>
                  <a:srgbClr val="C00000"/>
                </a:solidFill>
                <a:latin typeface="Calibri" pitchFamily="34" charset="0"/>
              </a:rPr>
              <a:t>-</a:t>
            </a:r>
            <a:r>
              <a:rPr lang="fr-FR" sz="3200">
                <a:latin typeface="Calibri" pitchFamily="34" charset="0"/>
              </a:rPr>
              <a:t> </a:t>
            </a:r>
            <a:r>
              <a:rPr lang="fr-FR" sz="3200" b="1">
                <a:solidFill>
                  <a:srgbClr val="C00000"/>
                </a:solidFill>
                <a:latin typeface="Century Gothic" pitchFamily="34" charset="0"/>
              </a:rPr>
              <a:t>Tease</a:t>
            </a:r>
            <a:r>
              <a:rPr lang="fr-FR" sz="3200">
                <a:latin typeface="Calibri" pitchFamily="34" charset="0"/>
              </a:rPr>
              <a:t> </a:t>
            </a:r>
            <a:r>
              <a:rPr lang="fr-FR" sz="3200" b="1">
                <a:solidFill>
                  <a:srgbClr val="C00000"/>
                </a:solidFill>
                <a:latin typeface="Century Gothic" pitchFamily="34" charset="0"/>
              </a:rPr>
              <a:t>Phase</a:t>
            </a:r>
            <a:r>
              <a:rPr lang="fr-FR" sz="3200">
                <a:latin typeface="Calibri" pitchFamily="34" charset="0"/>
              </a:rPr>
              <a:t> </a:t>
            </a:r>
            <a:r>
              <a:rPr lang="fr-FR" sz="3200" b="1">
                <a:solidFill>
                  <a:srgbClr val="C00000"/>
                </a:solidFill>
                <a:latin typeface="Century Gothic" pitchFamily="34" charset="0"/>
              </a:rPr>
              <a:t>-</a:t>
            </a:r>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11" descr="how-can-we-make-it-big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2"/>
          <p:cNvSpPr txBox="1">
            <a:spLocks noChangeArrowheads="1"/>
          </p:cNvSpPr>
          <p:nvPr/>
        </p:nvSpPr>
        <p:spPr>
          <a:xfrm>
            <a:off x="152400" y="381000"/>
            <a:ext cx="8686800" cy="1143000"/>
          </a:xfrm>
          <a:prstGeom prst="rect">
            <a:avLst/>
          </a:prstGeom>
        </p:spPr>
        <p:txBody>
          <a:bodyPr/>
          <a:lstStyle/>
          <a:p>
            <a:pPr algn="ctr" fontAlgn="auto">
              <a:spcAft>
                <a:spcPts val="0"/>
              </a:spcAft>
              <a:defRPr/>
            </a:pPr>
            <a:r>
              <a:rPr lang="fr-FR" sz="2200" b="1" dirty="0">
                <a:ea typeface="+mj-ea"/>
              </a:rPr>
              <a:t>OOH – </a:t>
            </a:r>
            <a:r>
              <a:rPr lang="fr-FR" sz="2200" b="1" dirty="0" err="1">
                <a:ea typeface="+mj-ea"/>
              </a:rPr>
              <a:t>Launching</a:t>
            </a:r>
            <a:r>
              <a:rPr lang="fr-FR" sz="2200" b="1" dirty="0">
                <a:ea typeface="+mj-ea"/>
              </a:rPr>
              <a:t> </a:t>
            </a:r>
            <a:r>
              <a:rPr lang="fr-FR" sz="2200" b="1" dirty="0" err="1">
                <a:ea typeface="+mj-ea"/>
              </a:rPr>
              <a:t>with</a:t>
            </a:r>
            <a:r>
              <a:rPr lang="fr-FR" sz="2200" b="1" dirty="0">
                <a:ea typeface="+mj-ea"/>
              </a:rPr>
              <a:t> </a:t>
            </a:r>
            <a:r>
              <a:rPr lang="fr-FR" sz="2200" b="1" dirty="0">
                <a:ea typeface="+mj-ea"/>
              </a:rPr>
              <a:t>Impact</a:t>
            </a:r>
            <a:endParaRPr lang="en-US" sz="2200" b="1" dirty="0">
              <a:ea typeface="+mj-ea"/>
            </a:endParaRPr>
          </a:p>
        </p:txBody>
      </p:sp>
      <p:sp>
        <p:nvSpPr>
          <p:cNvPr id="64516" name="Rectangle 3"/>
          <p:cNvSpPr txBox="1">
            <a:spLocks noChangeArrowheads="1"/>
          </p:cNvSpPr>
          <p:nvPr/>
        </p:nvSpPr>
        <p:spPr bwMode="auto">
          <a:xfrm>
            <a:off x="152400" y="1905000"/>
            <a:ext cx="33528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685800" indent="-22860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20000"/>
              </a:spcBef>
              <a:buFontTx/>
              <a:buBlip>
                <a:blip r:embed="rId3"/>
              </a:buBlip>
            </a:pPr>
            <a:r>
              <a:rPr lang="en-GB" sz="1600" b="1"/>
              <a:t>Big Formats</a:t>
            </a:r>
          </a:p>
          <a:p>
            <a:pPr lvl="1" eaLnBrk="1" hangingPunct="1">
              <a:spcBef>
                <a:spcPct val="20000"/>
              </a:spcBef>
              <a:buFontTx/>
              <a:buBlip>
                <a:blip r:embed="rId4"/>
              </a:buBlip>
            </a:pPr>
            <a:r>
              <a:rPr lang="en-GB" sz="1400"/>
              <a:t>Use of powerful big format poster sites to create desire about the product at the beginning of the campaign</a:t>
            </a:r>
          </a:p>
          <a:p>
            <a:pPr lvl="2" eaLnBrk="1" hangingPunct="1">
              <a:spcBef>
                <a:spcPct val="20000"/>
              </a:spcBef>
              <a:buFontTx/>
              <a:buBlip>
                <a:blip r:embed="rId3"/>
              </a:buBlip>
            </a:pPr>
            <a:endParaRPr lang="en-GB" sz="1600"/>
          </a:p>
          <a:p>
            <a:pPr eaLnBrk="1" hangingPunct="1">
              <a:spcBef>
                <a:spcPct val="20000"/>
              </a:spcBef>
              <a:buFontTx/>
              <a:buBlip>
                <a:blip r:embed="rId3"/>
              </a:buBlip>
            </a:pPr>
            <a:r>
              <a:rPr lang="en-GB" sz="1600" b="1"/>
              <a:t>Smaller Formats </a:t>
            </a:r>
          </a:p>
          <a:p>
            <a:pPr lvl="1" eaLnBrk="1" hangingPunct="1">
              <a:spcBef>
                <a:spcPct val="20000"/>
              </a:spcBef>
              <a:buFontTx/>
              <a:buBlip>
                <a:blip r:embed="rId4"/>
              </a:buBlip>
            </a:pPr>
            <a:r>
              <a:rPr lang="en-GB" sz="1400"/>
              <a:t>In a second phase to show the range of creative, fruit/destination and bring creative to life</a:t>
            </a:r>
          </a:p>
          <a:p>
            <a:pPr eaLnBrk="1" hangingPunct="1">
              <a:spcBef>
                <a:spcPct val="20000"/>
              </a:spcBef>
            </a:pPr>
            <a:endParaRPr lang="en-US" sz="2000"/>
          </a:p>
        </p:txBody>
      </p:sp>
      <p:pic>
        <p:nvPicPr>
          <p:cNvPr id="64517" name="Picture 4"/>
          <p:cNvPicPr>
            <a:picLocks noChangeAspect="1" noChangeArrowheads="1"/>
          </p:cNvPicPr>
          <p:nvPr/>
        </p:nvPicPr>
        <p:blipFill>
          <a:blip r:embed="rId5">
            <a:extLst>
              <a:ext uri="{28A0092B-C50C-407E-A947-70E740481C1C}">
                <a14:useLocalDpi xmlns:a14="http://schemas.microsoft.com/office/drawing/2010/main" val="0"/>
              </a:ext>
            </a:extLst>
          </a:blip>
          <a:srcRect b="22679"/>
          <a:stretch>
            <a:fillRect/>
          </a:stretch>
        </p:blipFill>
        <p:spPr bwMode="auto">
          <a:xfrm>
            <a:off x="3505200" y="1371600"/>
            <a:ext cx="3344863" cy="424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11" descr="how-can-we-make-it-big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9" name="Rectangle 2"/>
          <p:cNvSpPr>
            <a:spLocks noGrp="1" noChangeArrowheads="1"/>
          </p:cNvSpPr>
          <p:nvPr>
            <p:ph type="title"/>
          </p:nvPr>
        </p:nvSpPr>
        <p:spPr bwMode="auto">
          <a:xfrm>
            <a:off x="-76200" y="131763"/>
            <a:ext cx="8686800" cy="177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Events &amp; Tastings – To create </a:t>
            </a:r>
            <a:br>
              <a:rPr lang="fr-FR" b="1" smtClean="0"/>
            </a:br>
            <a:r>
              <a:rPr lang="fr-FR" b="1" smtClean="0"/>
              <a:t>product discovery &amp; experience</a:t>
            </a:r>
            <a:endParaRPr lang="en-US" b="1" smtClean="0"/>
          </a:p>
        </p:txBody>
      </p:sp>
      <p:sp>
        <p:nvSpPr>
          <p:cNvPr id="20" name="Rectangle 3"/>
          <p:cNvSpPr txBox="1">
            <a:spLocks noChangeArrowheads="1"/>
          </p:cNvSpPr>
          <p:nvPr/>
        </p:nvSpPr>
        <p:spPr>
          <a:xfrm>
            <a:off x="34925" y="2133600"/>
            <a:ext cx="3394075" cy="3992563"/>
          </a:xfrm>
          <a:prstGeom prst="rect">
            <a:avLst/>
          </a:prstGeom>
        </p:spPr>
        <p:txBody>
          <a:bodyPr/>
          <a:lstStyle/>
          <a:p>
            <a:pPr marL="342900" indent="-342900" fontAlgn="auto">
              <a:spcBef>
                <a:spcPct val="20000"/>
              </a:spcBef>
              <a:spcAft>
                <a:spcPts val="0"/>
              </a:spcAft>
              <a:buFontTx/>
              <a:buBlip>
                <a:blip r:embed="rId3"/>
              </a:buBlip>
              <a:defRPr/>
            </a:pPr>
            <a:r>
              <a:rPr lang="en-GB" sz="1600" b="1" dirty="0"/>
              <a:t>Tasting Stands</a:t>
            </a:r>
          </a:p>
          <a:p>
            <a:pPr marL="685800" lvl="1" indent="-228600" fontAlgn="auto">
              <a:spcBef>
                <a:spcPct val="20000"/>
              </a:spcBef>
              <a:spcAft>
                <a:spcPts val="0"/>
              </a:spcAft>
              <a:buFontTx/>
              <a:buBlip>
                <a:blip r:embed="rId4"/>
              </a:buBlip>
              <a:defRPr/>
            </a:pPr>
            <a:r>
              <a:rPr lang="en-GB" sz="1400" dirty="0"/>
              <a:t>Lipton areas in shopping malls:  “take a moment” and try some Lipton – Showing the range </a:t>
            </a:r>
          </a:p>
          <a:p>
            <a:pPr marL="742950" lvl="1" indent="-285750" fontAlgn="auto">
              <a:spcBef>
                <a:spcPct val="20000"/>
              </a:spcBef>
              <a:spcAft>
                <a:spcPts val="0"/>
              </a:spcAft>
              <a:buFontTx/>
              <a:buBlip>
                <a:blip r:embed="rId3"/>
              </a:buBlip>
              <a:defRPr/>
            </a:pPr>
            <a:endParaRPr lang="en-GB" sz="1400" dirty="0"/>
          </a:p>
          <a:p>
            <a:pPr marL="342900" indent="-342900" fontAlgn="auto">
              <a:spcBef>
                <a:spcPct val="20000"/>
              </a:spcBef>
              <a:spcAft>
                <a:spcPts val="0"/>
              </a:spcAft>
              <a:buFontTx/>
              <a:buBlip>
                <a:blip r:embed="rId3"/>
              </a:buBlip>
              <a:defRPr/>
            </a:pPr>
            <a:r>
              <a:rPr lang="en-GB" sz="1600" b="1" dirty="0"/>
              <a:t>Events</a:t>
            </a:r>
          </a:p>
          <a:p>
            <a:pPr marL="685800" lvl="1" indent="-228600" fontAlgn="auto">
              <a:spcBef>
                <a:spcPct val="20000"/>
              </a:spcBef>
              <a:spcAft>
                <a:spcPts val="0"/>
              </a:spcAft>
              <a:buFontTx/>
              <a:buBlip>
                <a:blip r:embed="rId4"/>
              </a:buBlip>
              <a:defRPr/>
            </a:pPr>
            <a:r>
              <a:rPr lang="en-GB" sz="1400" dirty="0"/>
              <a:t>Have a Lipton stands a specific events – Leverage form the event to reach people i.e. “Party in the park”</a:t>
            </a:r>
          </a:p>
          <a:p>
            <a:pPr marL="342900" indent="-342900" fontAlgn="auto">
              <a:spcBef>
                <a:spcPct val="20000"/>
              </a:spcBef>
              <a:spcAft>
                <a:spcPts val="0"/>
              </a:spcAft>
              <a:defRPr/>
            </a:pPr>
            <a:endParaRPr lang="en-US" sz="2000" dirty="0"/>
          </a:p>
        </p:txBody>
      </p:sp>
      <p:pic>
        <p:nvPicPr>
          <p:cNvPr id="65541" name="Picture 4" descr="podroze_japonia_hostessa"/>
          <p:cNvPicPr>
            <a:picLocks noChangeAspect="1" noChangeArrowheads="1"/>
          </p:cNvPicPr>
          <p:nvPr/>
        </p:nvPicPr>
        <p:blipFill>
          <a:blip r:embed="rId5">
            <a:extLst>
              <a:ext uri="{28A0092B-C50C-407E-A947-70E740481C1C}">
                <a14:useLocalDpi xmlns:a14="http://schemas.microsoft.com/office/drawing/2010/main" val="0"/>
              </a:ext>
            </a:extLst>
          </a:blip>
          <a:srcRect l="7640" r="4578"/>
          <a:stretch>
            <a:fillRect/>
          </a:stretch>
        </p:blipFill>
        <p:spPr bwMode="auto">
          <a:xfrm>
            <a:off x="3340100" y="1981200"/>
            <a:ext cx="35941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11" descr="how-can-we-make-it-big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ChangeArrowheads="1"/>
          </p:cNvSpPr>
          <p:nvPr/>
        </p:nvSpPr>
        <p:spPr>
          <a:xfrm>
            <a:off x="395288" y="196850"/>
            <a:ext cx="8497887" cy="1503363"/>
          </a:xfrm>
          <a:prstGeom prst="rect">
            <a:avLst/>
          </a:prstGeom>
        </p:spPr>
        <p:txBody>
          <a:bodyPr/>
          <a:lstStyle/>
          <a:p>
            <a:pPr algn="ctr" fontAlgn="auto">
              <a:spcAft>
                <a:spcPts val="0"/>
              </a:spcAft>
              <a:defRPr/>
            </a:pPr>
            <a:r>
              <a:rPr lang="fr-FR" sz="2200" b="1" dirty="0">
                <a:ea typeface="+mj-ea"/>
              </a:rPr>
              <a:t>Internet – To </a:t>
            </a:r>
            <a:r>
              <a:rPr lang="fr-FR" sz="2200" b="1" dirty="0" err="1">
                <a:ea typeface="+mj-ea"/>
              </a:rPr>
              <a:t>create</a:t>
            </a:r>
            <a:r>
              <a:rPr lang="fr-FR" sz="2200" b="1" dirty="0">
                <a:ea typeface="+mj-ea"/>
              </a:rPr>
              <a:t> </a:t>
            </a:r>
            <a:r>
              <a:rPr lang="fr-FR" sz="2200" b="1" dirty="0" err="1">
                <a:ea typeface="+mj-ea"/>
              </a:rPr>
              <a:t>awareness</a:t>
            </a:r>
            <a:r>
              <a:rPr lang="fr-FR" sz="2200" b="1" dirty="0">
                <a:ea typeface="+mj-ea"/>
              </a:rPr>
              <a:t> </a:t>
            </a:r>
          </a:p>
          <a:p>
            <a:pPr algn="ctr" fontAlgn="auto">
              <a:spcAft>
                <a:spcPts val="0"/>
              </a:spcAft>
              <a:defRPr/>
            </a:pPr>
            <a:r>
              <a:rPr lang="fr-FR" sz="2200" b="1" dirty="0" err="1">
                <a:ea typeface="+mj-ea"/>
              </a:rPr>
              <a:t>at</a:t>
            </a:r>
            <a:r>
              <a:rPr lang="fr-FR" sz="2200" b="1" dirty="0">
                <a:ea typeface="+mj-ea"/>
              </a:rPr>
              <a:t> </a:t>
            </a:r>
            <a:r>
              <a:rPr lang="fr-FR" sz="2200" b="1" dirty="0" err="1">
                <a:ea typeface="+mj-ea"/>
              </a:rPr>
              <a:t>key</a:t>
            </a:r>
            <a:r>
              <a:rPr lang="fr-FR" sz="2200" b="1" dirty="0">
                <a:ea typeface="+mj-ea"/>
              </a:rPr>
              <a:t> moments</a:t>
            </a:r>
            <a:endParaRPr lang="en-US" sz="2200" b="1" dirty="0">
              <a:ea typeface="+mj-ea"/>
            </a:endParaRPr>
          </a:p>
        </p:txBody>
      </p:sp>
      <p:sp>
        <p:nvSpPr>
          <p:cNvPr id="66564" name="Rectangle 3"/>
          <p:cNvSpPr txBox="1">
            <a:spLocks noChangeArrowheads="1"/>
          </p:cNvSpPr>
          <p:nvPr/>
        </p:nvSpPr>
        <p:spPr bwMode="auto">
          <a:xfrm>
            <a:off x="-533400" y="2133600"/>
            <a:ext cx="39624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lvl="2" eaLnBrk="1" hangingPunct="1">
              <a:spcBef>
                <a:spcPct val="20000"/>
              </a:spcBef>
              <a:buFontTx/>
              <a:buBlip>
                <a:blip r:embed="rId3"/>
              </a:buBlip>
            </a:pPr>
            <a:r>
              <a:rPr lang="en-GB" sz="1600" b="1"/>
              <a:t>Banner Campaign</a:t>
            </a:r>
          </a:p>
          <a:p>
            <a:pPr lvl="3" eaLnBrk="1" hangingPunct="1">
              <a:spcBef>
                <a:spcPct val="20000"/>
              </a:spcBef>
              <a:buFontTx/>
              <a:buBlip>
                <a:blip r:embed="rId4"/>
              </a:buBlip>
            </a:pPr>
            <a:r>
              <a:rPr lang="en-GB" sz="1400"/>
              <a:t>Targeted campaign: Key times of the day – Mid morning, mid afternoon, evening</a:t>
            </a:r>
          </a:p>
          <a:p>
            <a:pPr lvl="3" eaLnBrk="1" hangingPunct="1">
              <a:spcBef>
                <a:spcPct val="20000"/>
              </a:spcBef>
              <a:buFontTx/>
              <a:buBlip>
                <a:blip r:embed="rId4"/>
              </a:buBlip>
            </a:pPr>
            <a:endParaRPr lang="en-GB" sz="1400"/>
          </a:p>
          <a:p>
            <a:pPr lvl="3" eaLnBrk="1" hangingPunct="1">
              <a:spcBef>
                <a:spcPct val="20000"/>
              </a:spcBef>
              <a:buFontTx/>
              <a:buBlip>
                <a:blip r:embed="rId4"/>
              </a:buBlip>
            </a:pPr>
            <a:r>
              <a:rPr lang="en-GB" sz="1400"/>
              <a:t>Partner sites: Sites that people visit on a regular basis: Msn, weather, news, women’s websites</a:t>
            </a:r>
          </a:p>
          <a:p>
            <a:pPr eaLnBrk="1" hangingPunct="1">
              <a:spcBef>
                <a:spcPct val="20000"/>
              </a:spcBef>
            </a:pPr>
            <a:endParaRPr lang="en-US" sz="2400"/>
          </a:p>
        </p:txBody>
      </p:sp>
      <p:pic>
        <p:nvPicPr>
          <p:cNvPr id="66565" name="Picture 4" descr="sb10067147j-001"/>
          <p:cNvPicPr>
            <a:picLocks noChangeAspect="1" noChangeArrowheads="1"/>
          </p:cNvPicPr>
          <p:nvPr/>
        </p:nvPicPr>
        <p:blipFill>
          <a:blip r:embed="rId5">
            <a:extLst>
              <a:ext uri="{28A0092B-C50C-407E-A947-70E740481C1C}">
                <a14:useLocalDpi xmlns:a14="http://schemas.microsoft.com/office/drawing/2010/main" val="0"/>
              </a:ext>
            </a:extLst>
          </a:blip>
          <a:srcRect t="27602"/>
          <a:stretch>
            <a:fillRect/>
          </a:stretch>
        </p:blipFill>
        <p:spPr bwMode="auto">
          <a:xfrm>
            <a:off x="3800475" y="1676400"/>
            <a:ext cx="3209925" cy="348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7" name="TextBox 2"/>
          <p:cNvSpPr txBox="1">
            <a:spLocks noChangeArrowheads="1"/>
          </p:cNvSpPr>
          <p:nvPr/>
        </p:nvSpPr>
        <p:spPr bwMode="auto">
          <a:xfrm>
            <a:off x="1143000" y="2895600"/>
            <a:ext cx="75438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How can we make it big? </a:t>
            </a:r>
          </a:p>
          <a:p>
            <a:pPr algn="ctr" eaLnBrk="1" hangingPunct="1"/>
            <a:r>
              <a:rPr lang="fr-FR" sz="3200" b="1">
                <a:solidFill>
                  <a:srgbClr val="C00000"/>
                </a:solidFill>
                <a:latin typeface="Century Gothic" pitchFamily="34" charset="0"/>
              </a:rPr>
              <a:t>-</a:t>
            </a:r>
            <a:r>
              <a:rPr lang="fr-FR" sz="3200">
                <a:latin typeface="Calibri" pitchFamily="34" charset="0"/>
              </a:rPr>
              <a:t> </a:t>
            </a:r>
            <a:r>
              <a:rPr lang="fr-FR" sz="3200" b="1">
                <a:solidFill>
                  <a:srgbClr val="C00000"/>
                </a:solidFill>
                <a:latin typeface="Century Gothic" pitchFamily="34" charset="0"/>
              </a:rPr>
              <a:t>Prompt</a:t>
            </a:r>
            <a:r>
              <a:rPr lang="fr-FR" sz="3200">
                <a:latin typeface="Calibri" pitchFamily="34" charset="0"/>
              </a:rPr>
              <a:t> </a:t>
            </a:r>
            <a:r>
              <a:rPr lang="fr-FR" sz="3200" b="1">
                <a:solidFill>
                  <a:srgbClr val="C00000"/>
                </a:solidFill>
                <a:latin typeface="Century Gothic" pitchFamily="34" charset="0"/>
              </a:rPr>
              <a:t>phase</a:t>
            </a:r>
            <a:r>
              <a:rPr lang="fr-FR" sz="3200">
                <a:latin typeface="Calibri" pitchFamily="34" charset="0"/>
              </a:rPr>
              <a:t> </a:t>
            </a:r>
            <a:r>
              <a:rPr lang="fr-FR" sz="3200" b="1">
                <a:solidFill>
                  <a:srgbClr val="C00000"/>
                </a:solidFill>
                <a:latin typeface="Calibri" pitchFamily="34" charset="0"/>
              </a:rPr>
              <a:t>-</a:t>
            </a:r>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11" descr="how-can-we-make-it-big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1" name="Rectangle 2"/>
          <p:cNvSpPr>
            <a:spLocks noGrp="1" noChangeArrowheads="1"/>
          </p:cNvSpPr>
          <p:nvPr>
            <p:ph type="title"/>
          </p:nvPr>
        </p:nvSpPr>
        <p:spPr bwMode="auto">
          <a:xfrm>
            <a:off x="304800" y="457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POS – Key trial </a:t>
            </a:r>
            <a:endParaRPr lang="en-US" b="1" smtClean="0"/>
          </a:p>
        </p:txBody>
      </p:sp>
      <p:sp>
        <p:nvSpPr>
          <p:cNvPr id="10" name="Rectangle 3"/>
          <p:cNvSpPr txBox="1">
            <a:spLocks noChangeArrowheads="1"/>
          </p:cNvSpPr>
          <p:nvPr/>
        </p:nvSpPr>
        <p:spPr>
          <a:xfrm>
            <a:off x="152400" y="2195513"/>
            <a:ext cx="3683000" cy="4205287"/>
          </a:xfrm>
          <a:prstGeom prst="rect">
            <a:avLst/>
          </a:prstGeom>
        </p:spPr>
        <p:txBody>
          <a:bodyPr/>
          <a:lstStyle/>
          <a:p>
            <a:pPr marL="342900" indent="-342900" fontAlgn="auto">
              <a:lnSpc>
                <a:spcPct val="80000"/>
              </a:lnSpc>
              <a:spcBef>
                <a:spcPct val="20000"/>
              </a:spcBef>
              <a:spcAft>
                <a:spcPts val="0"/>
              </a:spcAft>
              <a:buFontTx/>
              <a:buBlip>
                <a:blip r:embed="rId3"/>
              </a:buBlip>
              <a:defRPr/>
            </a:pPr>
            <a:r>
              <a:rPr lang="en-GB" sz="1600" b="1" dirty="0"/>
              <a:t>In Store promotional stands</a:t>
            </a:r>
          </a:p>
          <a:p>
            <a:pPr marL="685800" lvl="1" indent="-228600" fontAlgn="auto">
              <a:lnSpc>
                <a:spcPct val="80000"/>
              </a:lnSpc>
              <a:spcBef>
                <a:spcPct val="20000"/>
              </a:spcBef>
              <a:spcAft>
                <a:spcPts val="0"/>
              </a:spcAft>
              <a:buFontTx/>
              <a:buBlip>
                <a:blip r:embed="rId4"/>
              </a:buBlip>
              <a:defRPr/>
            </a:pPr>
            <a:r>
              <a:rPr lang="en-GB" sz="1400" dirty="0"/>
              <a:t>Provide product experience : try some Lipton Tea/infusions, maybe one or more variety (promoting the range)</a:t>
            </a:r>
          </a:p>
          <a:p>
            <a:pPr marL="742950" lvl="1" indent="-285750" fontAlgn="auto">
              <a:lnSpc>
                <a:spcPct val="80000"/>
              </a:lnSpc>
              <a:spcBef>
                <a:spcPct val="20000"/>
              </a:spcBef>
              <a:spcAft>
                <a:spcPts val="0"/>
              </a:spcAft>
              <a:buFontTx/>
              <a:buBlip>
                <a:blip r:embed="rId3"/>
              </a:buBlip>
              <a:defRPr/>
            </a:pPr>
            <a:endParaRPr lang="en-GB" sz="2100" dirty="0"/>
          </a:p>
          <a:p>
            <a:pPr marL="342900" indent="-342900" fontAlgn="auto">
              <a:lnSpc>
                <a:spcPct val="80000"/>
              </a:lnSpc>
              <a:spcBef>
                <a:spcPct val="20000"/>
              </a:spcBef>
              <a:spcAft>
                <a:spcPts val="0"/>
              </a:spcAft>
              <a:buFontTx/>
              <a:buBlip>
                <a:blip r:embed="rId3"/>
              </a:buBlip>
              <a:defRPr/>
            </a:pPr>
            <a:r>
              <a:rPr lang="en-GB" sz="1600" b="1" dirty="0"/>
              <a:t>Shelf space</a:t>
            </a:r>
          </a:p>
          <a:p>
            <a:pPr marL="685800" lvl="1" indent="-228600" fontAlgn="auto">
              <a:lnSpc>
                <a:spcPct val="80000"/>
              </a:lnSpc>
              <a:spcBef>
                <a:spcPct val="20000"/>
              </a:spcBef>
              <a:spcAft>
                <a:spcPts val="0"/>
              </a:spcAft>
              <a:buFontTx/>
              <a:buBlip>
                <a:blip r:embed="rId4"/>
              </a:buBlip>
              <a:defRPr/>
            </a:pPr>
            <a:r>
              <a:rPr lang="en-GB" sz="1400" dirty="0"/>
              <a:t>Provide consumers with added values in pack (gift) and shelf appeal to encourage trial</a:t>
            </a:r>
          </a:p>
          <a:p>
            <a:pPr marL="742950" lvl="1" indent="-285750" fontAlgn="auto">
              <a:lnSpc>
                <a:spcPct val="80000"/>
              </a:lnSpc>
              <a:spcBef>
                <a:spcPct val="20000"/>
              </a:spcBef>
              <a:spcAft>
                <a:spcPts val="0"/>
              </a:spcAft>
              <a:buFontTx/>
              <a:buBlip>
                <a:blip r:embed="rId3"/>
              </a:buBlip>
              <a:defRPr/>
            </a:pPr>
            <a:endParaRPr lang="en-GB" sz="2100" dirty="0"/>
          </a:p>
          <a:p>
            <a:pPr marL="342900" indent="-342900" fontAlgn="auto">
              <a:lnSpc>
                <a:spcPct val="80000"/>
              </a:lnSpc>
              <a:spcBef>
                <a:spcPct val="20000"/>
              </a:spcBef>
              <a:spcAft>
                <a:spcPts val="0"/>
              </a:spcAft>
              <a:buFontTx/>
              <a:buBlip>
                <a:blip r:embed="rId3"/>
              </a:buBlip>
              <a:defRPr/>
            </a:pPr>
            <a:r>
              <a:rPr lang="en-GB" sz="1600" b="1" dirty="0"/>
              <a:t>Trolley</a:t>
            </a:r>
          </a:p>
          <a:p>
            <a:pPr marL="685800" lvl="1" indent="-228600" fontAlgn="auto">
              <a:lnSpc>
                <a:spcPct val="80000"/>
              </a:lnSpc>
              <a:spcBef>
                <a:spcPct val="20000"/>
              </a:spcBef>
              <a:spcAft>
                <a:spcPts val="0"/>
              </a:spcAft>
              <a:buFontTx/>
              <a:buBlip>
                <a:blip r:embed="rId4"/>
              </a:buBlip>
              <a:defRPr/>
            </a:pPr>
            <a:r>
              <a:rPr lang="en-GB" sz="1400" dirty="0"/>
              <a:t>Trolleys posters to drive to the shelf</a:t>
            </a:r>
          </a:p>
        </p:txBody>
      </p:sp>
      <p:pic>
        <p:nvPicPr>
          <p:cNvPr id="68613" name="Picture 4" descr="stand_fruits"/>
          <p:cNvPicPr>
            <a:picLocks noChangeAspect="1" noChangeArrowheads="1"/>
          </p:cNvPicPr>
          <p:nvPr/>
        </p:nvPicPr>
        <p:blipFill>
          <a:blip r:embed="rId5">
            <a:extLst>
              <a:ext uri="{28A0092B-C50C-407E-A947-70E740481C1C}">
                <a14:useLocalDpi xmlns:a14="http://schemas.microsoft.com/office/drawing/2010/main" val="0"/>
              </a:ext>
            </a:extLst>
          </a:blip>
          <a:srcRect l="51950" t="39441" r="27640"/>
          <a:stretch>
            <a:fillRect/>
          </a:stretch>
        </p:blipFill>
        <p:spPr bwMode="auto">
          <a:xfrm>
            <a:off x="3886200" y="1828800"/>
            <a:ext cx="32004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11" descr="how-can-we-make-it-big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
          <p:cNvSpPr txBox="1">
            <a:spLocks noChangeArrowheads="1"/>
          </p:cNvSpPr>
          <p:nvPr/>
        </p:nvSpPr>
        <p:spPr>
          <a:xfrm>
            <a:off x="76200" y="152400"/>
            <a:ext cx="8686800" cy="1503363"/>
          </a:xfrm>
          <a:prstGeom prst="rect">
            <a:avLst/>
          </a:prstGeom>
        </p:spPr>
        <p:txBody>
          <a:bodyPr/>
          <a:lstStyle/>
          <a:p>
            <a:pPr algn="ctr" fontAlgn="auto">
              <a:spcAft>
                <a:spcPts val="0"/>
              </a:spcAft>
              <a:defRPr/>
            </a:pPr>
            <a:r>
              <a:rPr lang="fr-FR" sz="2200" b="1" dirty="0">
                <a:ea typeface="+mj-ea"/>
              </a:rPr>
              <a:t>Internet – to push the trial </a:t>
            </a:r>
          </a:p>
          <a:p>
            <a:pPr algn="ctr" fontAlgn="auto">
              <a:spcAft>
                <a:spcPts val="0"/>
              </a:spcAft>
              <a:defRPr/>
            </a:pPr>
            <a:r>
              <a:rPr lang="fr-FR" sz="2200" b="1" dirty="0">
                <a:ea typeface="+mj-ea"/>
              </a:rPr>
              <a:t>&amp; </a:t>
            </a:r>
            <a:r>
              <a:rPr lang="fr-FR" sz="2200" b="1" dirty="0" err="1">
                <a:ea typeface="+mj-ea"/>
              </a:rPr>
              <a:t>consumption</a:t>
            </a:r>
            <a:r>
              <a:rPr lang="fr-FR" sz="2200" b="1" dirty="0">
                <a:ea typeface="+mj-ea"/>
              </a:rPr>
              <a:t> </a:t>
            </a:r>
            <a:endParaRPr lang="en-US" sz="2200" b="1" dirty="0">
              <a:ea typeface="+mj-ea"/>
            </a:endParaRPr>
          </a:p>
        </p:txBody>
      </p:sp>
      <p:sp>
        <p:nvSpPr>
          <p:cNvPr id="69636" name="Rectangle 3"/>
          <p:cNvSpPr txBox="1">
            <a:spLocks noChangeArrowheads="1"/>
          </p:cNvSpPr>
          <p:nvPr/>
        </p:nvSpPr>
        <p:spPr bwMode="auto">
          <a:xfrm>
            <a:off x="-550863" y="1828800"/>
            <a:ext cx="3827463" cy="421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lvl="2" eaLnBrk="1" hangingPunct="1">
              <a:spcBef>
                <a:spcPct val="20000"/>
              </a:spcBef>
              <a:buFontTx/>
              <a:buBlip>
                <a:blip r:embed="rId3"/>
              </a:buBlip>
            </a:pPr>
            <a:r>
              <a:rPr lang="en-GB" sz="1600" b="1"/>
              <a:t>Banner campaign </a:t>
            </a:r>
          </a:p>
          <a:p>
            <a:pPr lvl="3" eaLnBrk="1" hangingPunct="1">
              <a:spcBef>
                <a:spcPct val="20000"/>
              </a:spcBef>
              <a:buFontTx/>
              <a:buBlip>
                <a:blip r:embed="rId4"/>
              </a:buBlip>
            </a:pPr>
            <a:r>
              <a:rPr lang="en-GB" sz="1400"/>
              <a:t>to remind consumers of the message and push to consumption moment</a:t>
            </a:r>
          </a:p>
          <a:p>
            <a:pPr lvl="2" eaLnBrk="1" hangingPunct="1">
              <a:spcBef>
                <a:spcPct val="20000"/>
              </a:spcBef>
              <a:buFontTx/>
              <a:buBlip>
                <a:blip r:embed="rId3"/>
              </a:buBlip>
            </a:pPr>
            <a:r>
              <a:rPr lang="en-GB" sz="1600" b="1"/>
              <a:t>Key websites</a:t>
            </a:r>
            <a:r>
              <a:rPr lang="en-GB" sz="1600"/>
              <a:t> </a:t>
            </a:r>
          </a:p>
          <a:p>
            <a:pPr lvl="3" eaLnBrk="1" hangingPunct="1">
              <a:spcBef>
                <a:spcPct val="20000"/>
              </a:spcBef>
              <a:buFontTx/>
              <a:buBlip>
                <a:blip r:embed="rId4"/>
              </a:buBlip>
            </a:pPr>
            <a:r>
              <a:rPr lang="en-GB" sz="1400"/>
              <a:t>as in Tease phase</a:t>
            </a:r>
          </a:p>
          <a:p>
            <a:pPr lvl="2" eaLnBrk="1" hangingPunct="1">
              <a:spcBef>
                <a:spcPct val="20000"/>
              </a:spcBef>
              <a:buFontTx/>
              <a:buBlip>
                <a:blip r:embed="rId3"/>
              </a:buBlip>
            </a:pPr>
            <a:r>
              <a:rPr lang="en-GB" sz="1600" b="1"/>
              <a:t>Website </a:t>
            </a:r>
          </a:p>
          <a:p>
            <a:pPr lvl="3" eaLnBrk="1" hangingPunct="1">
              <a:spcBef>
                <a:spcPct val="20000"/>
              </a:spcBef>
              <a:buFontTx/>
              <a:buBlip>
                <a:blip r:embed="rId4"/>
              </a:buBlip>
            </a:pPr>
            <a:r>
              <a:rPr lang="en-GB" sz="1400"/>
              <a:t>to drive promotion: “win some tea for your office” to get the consumer to try the range of products</a:t>
            </a:r>
          </a:p>
          <a:p>
            <a:pPr eaLnBrk="1" hangingPunct="1">
              <a:spcBef>
                <a:spcPct val="20000"/>
              </a:spcBef>
              <a:buFontTx/>
              <a:buBlip>
                <a:blip r:embed="rId4"/>
              </a:buBlip>
            </a:pPr>
            <a:endParaRPr lang="en-US" sz="2800"/>
          </a:p>
        </p:txBody>
      </p:sp>
      <p:pic>
        <p:nvPicPr>
          <p:cNvPr id="69637" name="Picture 4" descr="79535256"/>
          <p:cNvPicPr>
            <a:picLocks noChangeAspect="1" noChangeArrowheads="1"/>
          </p:cNvPicPr>
          <p:nvPr/>
        </p:nvPicPr>
        <p:blipFill>
          <a:blip r:embed="rId5">
            <a:extLst>
              <a:ext uri="{28A0092B-C50C-407E-A947-70E740481C1C}">
                <a14:useLocalDpi xmlns:a14="http://schemas.microsoft.com/office/drawing/2010/main" val="0"/>
              </a:ext>
            </a:extLst>
          </a:blip>
          <a:srcRect t="6490" b="4742"/>
          <a:stretch>
            <a:fillRect/>
          </a:stretch>
        </p:blipFill>
        <p:spPr bwMode="auto">
          <a:xfrm>
            <a:off x="3657600" y="1752600"/>
            <a:ext cx="2805113" cy="37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11" descr="how-can-we-make-it-big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59" name="Rectangle 3"/>
          <p:cNvSpPr txBox="1">
            <a:spLocks noChangeArrowheads="1"/>
          </p:cNvSpPr>
          <p:nvPr/>
        </p:nvSpPr>
        <p:spPr bwMode="auto">
          <a:xfrm>
            <a:off x="304800" y="1752600"/>
            <a:ext cx="3276600" cy="428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eaLnBrk="0" hangingPunct="0">
              <a:defRPr>
                <a:solidFill>
                  <a:schemeClr val="tx1"/>
                </a:solidFill>
                <a:latin typeface="Arial" pitchFamily="34" charset="0"/>
                <a:cs typeface="Arial" pitchFamily="34" charset="0"/>
              </a:defRPr>
            </a:lvl1pPr>
            <a:lvl2pPr marL="914400" indent="-457200" eaLnBrk="0" hangingPunct="0">
              <a:defRPr>
                <a:solidFill>
                  <a:schemeClr val="tx1"/>
                </a:solidFill>
                <a:latin typeface="Arial" pitchFamily="34" charset="0"/>
                <a:cs typeface="Arial" pitchFamily="34" charset="0"/>
              </a:defRPr>
            </a:lvl2pPr>
            <a:lvl3pPr marL="1295400" indent="-3810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lnSpc>
                <a:spcPct val="80000"/>
              </a:lnSpc>
              <a:spcBef>
                <a:spcPct val="20000"/>
              </a:spcBef>
              <a:buFontTx/>
              <a:buBlip>
                <a:blip r:embed="rId3"/>
              </a:buBlip>
            </a:pPr>
            <a:r>
              <a:rPr lang="en-GB" sz="1600" b="1"/>
              <a:t>TV</a:t>
            </a:r>
          </a:p>
          <a:p>
            <a:pPr lvl="1" eaLnBrk="1" hangingPunct="1">
              <a:lnSpc>
                <a:spcPct val="80000"/>
              </a:lnSpc>
              <a:spcBef>
                <a:spcPct val="20000"/>
              </a:spcBef>
              <a:buFontTx/>
              <a:buBlip>
                <a:blip r:embed="rId4"/>
              </a:buBlip>
            </a:pPr>
            <a:r>
              <a:rPr lang="en-GB" sz="1400"/>
              <a:t>Key times of day: Day time, post dinner time, weekends</a:t>
            </a:r>
          </a:p>
          <a:p>
            <a:pPr lvl="1" eaLnBrk="1" hangingPunct="1">
              <a:lnSpc>
                <a:spcPct val="80000"/>
              </a:lnSpc>
              <a:spcBef>
                <a:spcPct val="20000"/>
              </a:spcBef>
              <a:buFontTx/>
              <a:buBlip>
                <a:blip r:embed="rId4"/>
              </a:buBlip>
            </a:pPr>
            <a:r>
              <a:rPr lang="en-GB" sz="1400"/>
              <a:t>Continuity rather than burst: concentrate on key times of day for an extended period of time - maximise exposure throughout the year</a:t>
            </a:r>
          </a:p>
          <a:p>
            <a:pPr lvl="2" eaLnBrk="1" hangingPunct="1">
              <a:lnSpc>
                <a:spcPct val="80000"/>
              </a:lnSpc>
              <a:spcBef>
                <a:spcPct val="20000"/>
              </a:spcBef>
              <a:buFontTx/>
              <a:buBlip>
                <a:blip r:embed="rId4"/>
              </a:buBlip>
            </a:pPr>
            <a:endParaRPr lang="en-GB" sz="1400"/>
          </a:p>
          <a:p>
            <a:pPr eaLnBrk="1" hangingPunct="1">
              <a:lnSpc>
                <a:spcPct val="80000"/>
              </a:lnSpc>
              <a:spcBef>
                <a:spcPct val="20000"/>
              </a:spcBef>
              <a:buFontTx/>
              <a:buBlip>
                <a:blip r:embed="rId3"/>
              </a:buBlip>
            </a:pPr>
            <a:r>
              <a:rPr lang="en-GB" sz="1600" b="1"/>
              <a:t>Magazines</a:t>
            </a:r>
          </a:p>
          <a:p>
            <a:pPr lvl="1" eaLnBrk="1" hangingPunct="1">
              <a:lnSpc>
                <a:spcPct val="80000"/>
              </a:lnSpc>
              <a:spcBef>
                <a:spcPct val="20000"/>
              </a:spcBef>
              <a:buFontTx/>
              <a:buBlip>
                <a:blip r:embed="rId4"/>
              </a:buBlip>
            </a:pPr>
            <a:r>
              <a:rPr lang="en-GB" sz="1400"/>
              <a:t>Women’s magazines, leisure/hobbies, decoration, lifestyle</a:t>
            </a:r>
          </a:p>
          <a:p>
            <a:pPr lvl="1" eaLnBrk="1" hangingPunct="1">
              <a:lnSpc>
                <a:spcPct val="80000"/>
              </a:lnSpc>
              <a:spcBef>
                <a:spcPct val="20000"/>
              </a:spcBef>
              <a:buFontTx/>
              <a:buBlip>
                <a:blip r:embed="rId4"/>
              </a:buBlip>
            </a:pPr>
            <a:r>
              <a:rPr lang="en-GB" sz="1400"/>
              <a:t>Alternate creative Fruit/destination, or use of both consecutive to show the range of products if available budget</a:t>
            </a:r>
          </a:p>
          <a:p>
            <a:pPr eaLnBrk="1" hangingPunct="1">
              <a:lnSpc>
                <a:spcPct val="80000"/>
              </a:lnSpc>
              <a:spcBef>
                <a:spcPct val="20000"/>
              </a:spcBef>
              <a:buFontTx/>
              <a:buBlip>
                <a:blip r:embed="rId3"/>
              </a:buBlip>
            </a:pPr>
            <a:endParaRPr lang="en-US" sz="1400"/>
          </a:p>
        </p:txBody>
      </p:sp>
      <p:sp>
        <p:nvSpPr>
          <p:cNvPr id="70660" name="Rectangle 4"/>
          <p:cNvSpPr>
            <a:spLocks noGrp="1" noChangeArrowheads="1"/>
          </p:cNvSpPr>
          <p:nvPr>
            <p:ph type="title"/>
          </p:nvPr>
        </p:nvSpPr>
        <p:spPr bwMode="auto">
          <a:xfrm>
            <a:off x="0" y="198438"/>
            <a:ext cx="86868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TV &amp; Magazines – To emphasise </a:t>
            </a:r>
            <a:br>
              <a:rPr lang="fr-FR" b="1" smtClean="0"/>
            </a:br>
            <a:r>
              <a:rPr lang="fr-FR" b="1" smtClean="0"/>
              <a:t>« Pleasure moment »</a:t>
            </a:r>
            <a:endParaRPr lang="en-US" b="1" smtClean="0"/>
          </a:p>
        </p:txBody>
      </p:sp>
      <p:pic>
        <p:nvPicPr>
          <p:cNvPr id="70661" name="Picture 6" descr="sb10064997j-003"/>
          <p:cNvPicPr>
            <a:picLocks noChangeAspect="1" noChangeArrowheads="1"/>
          </p:cNvPicPr>
          <p:nvPr/>
        </p:nvPicPr>
        <p:blipFill>
          <a:blip r:embed="rId5">
            <a:extLst>
              <a:ext uri="{28A0092B-C50C-407E-A947-70E740481C1C}">
                <a14:useLocalDpi xmlns:a14="http://schemas.microsoft.com/office/drawing/2010/main" val="0"/>
              </a:ext>
            </a:extLst>
          </a:blip>
          <a:srcRect r="17958" b="8797"/>
          <a:stretch>
            <a:fillRect/>
          </a:stretch>
        </p:blipFill>
        <p:spPr bwMode="auto">
          <a:xfrm>
            <a:off x="3810000" y="1822450"/>
            <a:ext cx="3021013" cy="335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lipton_JCook_des03_interior_master_slide.jp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itle 1"/>
          <p:cNvSpPr>
            <a:spLocks noGrp="1"/>
          </p:cNvSpPr>
          <p:nvPr>
            <p:ph type="title"/>
          </p:nvPr>
        </p:nvSpPr>
        <p:spPr bwMode="auto">
          <a:xfrm>
            <a:off x="457200" y="228600"/>
            <a:ext cx="82296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b="1" smtClean="0"/>
              <a:t>Media Buzz around Healthy</a:t>
            </a:r>
            <a:br>
              <a:rPr lang="en-US" b="1" smtClean="0"/>
            </a:br>
            <a:r>
              <a:rPr lang="en-US" b="1" smtClean="0"/>
              <a:t> Pleasure Teas</a:t>
            </a:r>
          </a:p>
        </p:txBody>
      </p:sp>
      <p:pic>
        <p:nvPicPr>
          <p:cNvPr id="20484"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19600" y="4191000"/>
            <a:ext cx="2632075"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5" name="Group 4"/>
          <p:cNvGrpSpPr>
            <a:grpSpLocks/>
          </p:cNvGrpSpPr>
          <p:nvPr/>
        </p:nvGrpSpPr>
        <p:grpSpPr bwMode="auto">
          <a:xfrm>
            <a:off x="3810000" y="1447800"/>
            <a:ext cx="3214688" cy="2279650"/>
            <a:chOff x="2063" y="1842"/>
            <a:chExt cx="3493" cy="2478"/>
          </a:xfrm>
        </p:grpSpPr>
        <p:pic>
          <p:nvPicPr>
            <p:cNvPr id="20491"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063" y="1842"/>
              <a:ext cx="3493" cy="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2"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064" y="2296"/>
              <a:ext cx="3492" cy="2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0486" name="Picture 7"/>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28600" y="1371600"/>
            <a:ext cx="29908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Picture 8"/>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52400" y="3429000"/>
            <a:ext cx="3490913" cy="191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8" name="Group 9"/>
          <p:cNvGrpSpPr>
            <a:grpSpLocks/>
          </p:cNvGrpSpPr>
          <p:nvPr/>
        </p:nvGrpSpPr>
        <p:grpSpPr bwMode="auto">
          <a:xfrm>
            <a:off x="2133600" y="2971800"/>
            <a:ext cx="3527425" cy="1655763"/>
            <a:chOff x="567" y="663"/>
            <a:chExt cx="2041" cy="1043"/>
          </a:xfrm>
        </p:grpSpPr>
        <p:pic>
          <p:nvPicPr>
            <p:cNvPr id="20489" name="Picture 10"/>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67" y="663"/>
              <a:ext cx="2041" cy="1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0" name="Picture 11"/>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516" y="663"/>
              <a:ext cx="1092"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3" name="TextBox 2"/>
          <p:cNvSpPr txBox="1">
            <a:spLocks noChangeArrowheads="1"/>
          </p:cNvSpPr>
          <p:nvPr/>
        </p:nvSpPr>
        <p:spPr bwMode="auto">
          <a:xfrm>
            <a:off x="1143000" y="2895600"/>
            <a:ext cx="7543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What</a:t>
            </a:r>
            <a:r>
              <a:rPr lang="fr-FR" sz="3200">
                <a:latin typeface="Calibri" pitchFamily="34" charset="0"/>
              </a:rPr>
              <a:t> </a:t>
            </a:r>
            <a:r>
              <a:rPr lang="fr-FR" sz="3200" b="1">
                <a:solidFill>
                  <a:srgbClr val="C00000"/>
                </a:solidFill>
                <a:latin typeface="Century Gothic" pitchFamily="34" charset="0"/>
              </a:rPr>
              <a:t>are</a:t>
            </a:r>
            <a:r>
              <a:rPr lang="fr-FR" sz="3200">
                <a:latin typeface="Calibri" pitchFamily="34" charset="0"/>
              </a:rPr>
              <a:t> </a:t>
            </a:r>
            <a:r>
              <a:rPr lang="fr-FR" sz="3200" b="1">
                <a:solidFill>
                  <a:srgbClr val="C00000"/>
                </a:solidFill>
                <a:latin typeface="Century Gothic" pitchFamily="34" charset="0"/>
              </a:rPr>
              <a:t>the</a:t>
            </a:r>
            <a:r>
              <a:rPr lang="fr-FR" sz="3200">
                <a:latin typeface="Calibri" pitchFamily="34" charset="0"/>
              </a:rPr>
              <a:t> </a:t>
            </a:r>
            <a:r>
              <a:rPr lang="fr-FR" sz="3200" b="1">
                <a:solidFill>
                  <a:srgbClr val="C00000"/>
                </a:solidFill>
                <a:latin typeface="Century Gothic" pitchFamily="34" charset="0"/>
              </a:rPr>
              <a:t>next</a:t>
            </a:r>
            <a:r>
              <a:rPr lang="fr-FR" sz="3200">
                <a:latin typeface="Calibri" pitchFamily="34" charset="0"/>
              </a:rPr>
              <a:t> </a:t>
            </a:r>
            <a:r>
              <a:rPr lang="fr-FR" sz="3200" b="1">
                <a:solidFill>
                  <a:srgbClr val="C00000"/>
                </a:solidFill>
                <a:latin typeface="Century Gothic" pitchFamily="34" charset="0"/>
              </a:rPr>
              <a:t>steps</a:t>
            </a:r>
            <a:r>
              <a:rPr lang="fr-FR" sz="3200">
                <a:latin typeface="Calibri" pitchFamily="34" charset="0"/>
              </a:rPr>
              <a:t> </a:t>
            </a:r>
            <a:r>
              <a:rPr lang="fr-FR" sz="3200" b="1">
                <a:solidFill>
                  <a:srgbClr val="C00000"/>
                </a:solidFill>
                <a:latin typeface="Century Gothic" pitchFamily="34" charset="0"/>
              </a:rPr>
              <a:t>for</a:t>
            </a:r>
            <a:r>
              <a:rPr lang="fr-FR" sz="3200">
                <a:latin typeface="Calibri" pitchFamily="34" charset="0"/>
              </a:rPr>
              <a:t> </a:t>
            </a:r>
            <a:r>
              <a:rPr lang="fr-FR" sz="3200" b="1">
                <a:solidFill>
                  <a:srgbClr val="C00000"/>
                </a:solidFill>
                <a:latin typeface="Century Gothic" pitchFamily="34" charset="0"/>
              </a:rPr>
              <a:t>BB?</a:t>
            </a:r>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8" descr="what-are-the-next-step-for-BB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7" name="Rectangle 2"/>
          <p:cNvSpPr>
            <a:spLocks noGrp="1" noChangeArrowheads="1"/>
          </p:cNvSpPr>
          <p:nvPr>
            <p:ph type="title"/>
          </p:nvPr>
        </p:nvSpPr>
        <p:spPr bwMode="auto">
          <a:xfrm>
            <a:off x="76200" y="533400"/>
            <a:ext cx="86868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Winning with the Trade</a:t>
            </a:r>
            <a:endParaRPr lang="en-US" b="1" smtClean="0"/>
          </a:p>
        </p:txBody>
      </p:sp>
      <p:sp>
        <p:nvSpPr>
          <p:cNvPr id="72708" name="Rectangle 5"/>
          <p:cNvSpPr txBox="1">
            <a:spLocks noChangeArrowheads="1"/>
          </p:cNvSpPr>
          <p:nvPr/>
        </p:nvSpPr>
        <p:spPr bwMode="auto">
          <a:xfrm>
            <a:off x="304800" y="1493838"/>
            <a:ext cx="62484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20000"/>
              </a:spcBef>
              <a:buFontTx/>
              <a:buBlip>
                <a:blip r:embed="rId3"/>
              </a:buBlip>
            </a:pPr>
            <a:r>
              <a:rPr lang="en-US" sz="1400"/>
              <a:t>Develop and extend a growing segment</a:t>
            </a:r>
          </a:p>
          <a:p>
            <a:pPr eaLnBrk="1" hangingPunct="1">
              <a:spcBef>
                <a:spcPct val="20000"/>
              </a:spcBef>
              <a:buFontTx/>
              <a:buBlip>
                <a:blip r:embed="rId3"/>
              </a:buBlip>
            </a:pPr>
            <a:r>
              <a:rPr lang="en-US" sz="1400"/>
              <a:t>Uptrade Consumers</a:t>
            </a:r>
          </a:p>
          <a:p>
            <a:pPr eaLnBrk="1" hangingPunct="1">
              <a:spcBef>
                <a:spcPct val="20000"/>
              </a:spcBef>
              <a:buFontTx/>
              <a:buBlip>
                <a:blip r:embed="rId3"/>
              </a:buBlip>
            </a:pPr>
            <a:r>
              <a:rPr lang="en-US" sz="1400"/>
              <a:t>Provide a new consumption experience to the consumer (big fruit pieces / big tea leaves, Pyramid bag for best infusion)</a:t>
            </a:r>
          </a:p>
          <a:p>
            <a:pPr eaLnBrk="1" hangingPunct="1">
              <a:spcBef>
                <a:spcPct val="20000"/>
              </a:spcBef>
              <a:buFontTx/>
              <a:buBlip>
                <a:blip r:embed="rId3"/>
              </a:buBlip>
            </a:pPr>
            <a:r>
              <a:rPr lang="en-US" sz="1400"/>
              <a:t>Complete the current Lipton offer for a better market coverage</a:t>
            </a:r>
          </a:p>
        </p:txBody>
      </p:sp>
      <p:pic>
        <p:nvPicPr>
          <p:cNvPr id="72709" name="Picture 7" descr="76548486"/>
          <p:cNvPicPr>
            <a:picLocks noChangeAspect="1" noChangeArrowheads="1"/>
          </p:cNvPicPr>
          <p:nvPr/>
        </p:nvPicPr>
        <p:blipFill>
          <a:blip r:embed="rId4">
            <a:extLst>
              <a:ext uri="{28A0092B-C50C-407E-A947-70E740481C1C}">
                <a14:useLocalDpi xmlns:a14="http://schemas.microsoft.com/office/drawing/2010/main" val="0"/>
              </a:ext>
            </a:extLst>
          </a:blip>
          <a:srcRect t="5171" b="6743"/>
          <a:stretch>
            <a:fillRect/>
          </a:stretch>
        </p:blipFill>
        <p:spPr bwMode="auto">
          <a:xfrm>
            <a:off x="5986463" y="3429000"/>
            <a:ext cx="1023937"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2710" name="Group 8"/>
          <p:cNvGrpSpPr>
            <a:grpSpLocks/>
          </p:cNvGrpSpPr>
          <p:nvPr/>
        </p:nvGrpSpPr>
        <p:grpSpPr bwMode="auto">
          <a:xfrm>
            <a:off x="195263" y="3352800"/>
            <a:ext cx="2027237" cy="1363663"/>
            <a:chOff x="-9" y="2729"/>
            <a:chExt cx="1638" cy="1102"/>
          </a:xfrm>
        </p:grpSpPr>
        <p:pic>
          <p:nvPicPr>
            <p:cNvPr id="72716" name="Picture 9" descr="pom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 y="2729"/>
              <a:ext cx="489"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7" name="Picture 10" descr="Fruit sensu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 y="2729"/>
              <a:ext cx="550"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8" name="Picture 11" descr="200254501-00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3" y="3297"/>
              <a:ext cx="611" cy="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9" name="Picture 12" descr="743297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65" y="3293"/>
              <a:ext cx="464" cy="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20" name="Picture 13" descr="0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 y="3306"/>
              <a:ext cx="563" cy="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21" name="Picture 14" descr="7694756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18" y="2729"/>
              <a:ext cx="611" cy="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2711" name="Group 15"/>
          <p:cNvGrpSpPr>
            <a:grpSpLocks/>
          </p:cNvGrpSpPr>
          <p:nvPr/>
        </p:nvGrpSpPr>
        <p:grpSpPr bwMode="auto">
          <a:xfrm>
            <a:off x="5148263" y="3429000"/>
            <a:ext cx="790575" cy="1333500"/>
            <a:chOff x="0" y="835"/>
            <a:chExt cx="1202" cy="2030"/>
          </a:xfrm>
        </p:grpSpPr>
        <p:pic>
          <p:nvPicPr>
            <p:cNvPr id="72714" name="Picture 16" descr="japonese tea"/>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835"/>
              <a:ext cx="1202" cy="1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5" name="Picture 17" descr="chinese tea4"/>
            <p:cNvPicPr>
              <a:picLocks noChangeAspect="1" noChangeArrowheads="1"/>
            </p:cNvPicPr>
            <p:nvPr/>
          </p:nvPicPr>
          <p:blipFill>
            <a:blip r:embed="rId12">
              <a:extLst>
                <a:ext uri="{28A0092B-C50C-407E-A947-70E740481C1C}">
                  <a14:useLocalDpi xmlns:a14="http://schemas.microsoft.com/office/drawing/2010/main" val="0"/>
                </a:ext>
              </a:extLst>
            </a:blip>
            <a:srcRect b="8226"/>
            <a:stretch>
              <a:fillRect/>
            </a:stretch>
          </p:blipFill>
          <p:spPr bwMode="auto">
            <a:xfrm>
              <a:off x="0" y="1861"/>
              <a:ext cx="1202" cy="1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2712" name="Picture 19"/>
          <p:cNvPicPr>
            <a:picLocks noChangeAspect="1" noChangeArrowheads="1"/>
          </p:cNvPicPr>
          <p:nvPr/>
        </p:nvPicPr>
        <p:blipFill>
          <a:blip r:embed="rId13">
            <a:extLst>
              <a:ext uri="{28A0092B-C50C-407E-A947-70E740481C1C}">
                <a14:useLocalDpi xmlns:a14="http://schemas.microsoft.com/office/drawing/2010/main" val="0"/>
              </a:ext>
            </a:extLst>
          </a:blip>
          <a:srcRect l="27560" t="19252" r="50726" b="51796"/>
          <a:stretch>
            <a:fillRect/>
          </a:stretch>
        </p:blipFill>
        <p:spPr bwMode="auto">
          <a:xfrm>
            <a:off x="2252663" y="3352800"/>
            <a:ext cx="1403350"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3" name="Picture 20"/>
          <p:cNvPicPr>
            <a:picLocks noChangeAspect="1" noChangeArrowheads="1"/>
          </p:cNvPicPr>
          <p:nvPr/>
        </p:nvPicPr>
        <p:blipFill>
          <a:blip r:embed="rId14">
            <a:extLst>
              <a:ext uri="{28A0092B-C50C-407E-A947-70E740481C1C}">
                <a14:useLocalDpi xmlns:a14="http://schemas.microsoft.com/office/drawing/2010/main" val="0"/>
              </a:ext>
            </a:extLst>
          </a:blip>
          <a:srcRect l="10504" t="17516" r="64587" b="49788"/>
          <a:stretch>
            <a:fillRect/>
          </a:stretch>
        </p:blipFill>
        <p:spPr bwMode="auto">
          <a:xfrm>
            <a:off x="3700463" y="3352800"/>
            <a:ext cx="140335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8" descr="what-are-the-next-step-for-BB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2"/>
          <p:cNvSpPr txBox="1">
            <a:spLocks noChangeArrowheads="1"/>
          </p:cNvSpPr>
          <p:nvPr/>
        </p:nvSpPr>
        <p:spPr>
          <a:xfrm>
            <a:off x="381000" y="304800"/>
            <a:ext cx="8229600" cy="1143000"/>
          </a:xfrm>
          <a:prstGeom prst="rect">
            <a:avLst/>
          </a:prstGeom>
        </p:spPr>
        <p:txBody>
          <a:bodyPr/>
          <a:lstStyle/>
          <a:p>
            <a:pPr algn="ctr" fontAlgn="auto">
              <a:spcAft>
                <a:spcPts val="0"/>
              </a:spcAft>
              <a:defRPr/>
            </a:pPr>
            <a:r>
              <a:rPr lang="fr-FR" sz="2200" b="1" dirty="0">
                <a:ea typeface="+mj-ea"/>
              </a:rPr>
              <a:t>Pack &amp; </a:t>
            </a:r>
            <a:r>
              <a:rPr lang="fr-FR" sz="2200" b="1" dirty="0" err="1">
                <a:ea typeface="+mj-ea"/>
              </a:rPr>
              <a:t>Operational</a:t>
            </a:r>
            <a:r>
              <a:rPr lang="fr-FR" sz="2200" b="1" dirty="0">
                <a:ea typeface="+mj-ea"/>
              </a:rPr>
              <a:t> Guidelines</a:t>
            </a:r>
            <a:endParaRPr lang="en-US" sz="2200" b="1" dirty="0">
              <a:ea typeface="+mj-ea"/>
            </a:endParaRPr>
          </a:p>
        </p:txBody>
      </p:sp>
      <p:sp>
        <p:nvSpPr>
          <p:cNvPr id="28" name="Rectangle 5"/>
          <p:cNvSpPr txBox="1">
            <a:spLocks noChangeArrowheads="1"/>
          </p:cNvSpPr>
          <p:nvPr/>
        </p:nvSpPr>
        <p:spPr>
          <a:xfrm>
            <a:off x="381000" y="1863725"/>
            <a:ext cx="6629400" cy="4537075"/>
          </a:xfrm>
          <a:prstGeom prst="rect">
            <a:avLst/>
          </a:prstGeom>
          <a:noFill/>
          <a:ln/>
        </p:spPr>
        <p:txBody>
          <a:bodyPr/>
          <a:lstStyle/>
          <a:p>
            <a:pPr marL="342900" indent="-342900" fontAlgn="auto">
              <a:lnSpc>
                <a:spcPct val="90000"/>
              </a:lnSpc>
              <a:spcBef>
                <a:spcPct val="20000"/>
              </a:spcBef>
              <a:spcAft>
                <a:spcPts val="0"/>
              </a:spcAft>
              <a:buFontTx/>
              <a:buBlip>
                <a:blip r:embed="rId3"/>
              </a:buBlip>
              <a:defRPr/>
            </a:pPr>
            <a:r>
              <a:rPr lang="en-US" sz="1400" b="1" dirty="0"/>
              <a:t>PACKAGING</a:t>
            </a:r>
          </a:p>
          <a:p>
            <a:pPr marL="742950" lvl="1" indent="-285750" fontAlgn="auto">
              <a:lnSpc>
                <a:spcPct val="90000"/>
              </a:lnSpc>
              <a:spcBef>
                <a:spcPct val="20000"/>
              </a:spcBef>
              <a:spcAft>
                <a:spcPts val="0"/>
              </a:spcAft>
              <a:buFontTx/>
              <a:buBlip>
                <a:blip r:embed="rId4"/>
              </a:buBlip>
              <a:defRPr/>
            </a:pPr>
            <a:r>
              <a:rPr lang="en-US" sz="1400" dirty="0"/>
              <a:t>Caddy boxes containing 20 Pyramid bags</a:t>
            </a:r>
          </a:p>
          <a:p>
            <a:pPr marL="742950" lvl="1" indent="-285750" fontAlgn="auto">
              <a:lnSpc>
                <a:spcPct val="90000"/>
              </a:lnSpc>
              <a:spcBef>
                <a:spcPct val="20000"/>
              </a:spcBef>
              <a:spcAft>
                <a:spcPts val="0"/>
              </a:spcAft>
              <a:buFontTx/>
              <a:buBlip>
                <a:blip r:embed="rId4"/>
              </a:buBlip>
              <a:defRPr/>
            </a:pPr>
            <a:r>
              <a:rPr lang="en-US" sz="1400" dirty="0"/>
              <a:t>Retail ready packaging available aligned with the concept </a:t>
            </a:r>
          </a:p>
          <a:p>
            <a:pPr marL="742950" lvl="1" indent="-285750" fontAlgn="auto">
              <a:lnSpc>
                <a:spcPct val="90000"/>
              </a:lnSpc>
              <a:spcBef>
                <a:spcPct val="20000"/>
              </a:spcBef>
              <a:spcAft>
                <a:spcPts val="0"/>
              </a:spcAft>
              <a:defRPr/>
            </a:pPr>
            <a:r>
              <a:rPr lang="en-US" sz="1400" dirty="0"/>
              <a:t>      (1 and 2 facings for pyramids) </a:t>
            </a:r>
          </a:p>
          <a:p>
            <a:pPr marL="742950" lvl="1" indent="-285750" fontAlgn="auto">
              <a:lnSpc>
                <a:spcPct val="90000"/>
              </a:lnSpc>
              <a:spcBef>
                <a:spcPct val="20000"/>
              </a:spcBef>
              <a:spcAft>
                <a:spcPts val="0"/>
              </a:spcAft>
              <a:buFontTx/>
              <a:buBlip>
                <a:blip r:embed="rId4"/>
              </a:buBlip>
              <a:defRPr/>
            </a:pPr>
            <a:r>
              <a:rPr lang="en-US" sz="1400" dirty="0"/>
              <a:t>New modern and more focused designs building on stronger appetite appeal for fruit ranges and travel cues for travel ranges</a:t>
            </a:r>
          </a:p>
          <a:p>
            <a:pPr marL="342900" indent="-342900" fontAlgn="auto">
              <a:lnSpc>
                <a:spcPct val="90000"/>
              </a:lnSpc>
              <a:spcBef>
                <a:spcPct val="20000"/>
              </a:spcBef>
              <a:spcAft>
                <a:spcPts val="0"/>
              </a:spcAft>
              <a:buFontTx/>
              <a:buBlip>
                <a:blip r:embed="rId4"/>
              </a:buBlip>
              <a:defRPr/>
            </a:pPr>
            <a:endParaRPr lang="en-US" sz="1400" dirty="0"/>
          </a:p>
          <a:p>
            <a:pPr marL="342900" indent="-342900" fontAlgn="auto">
              <a:lnSpc>
                <a:spcPct val="90000"/>
              </a:lnSpc>
              <a:spcBef>
                <a:spcPct val="20000"/>
              </a:spcBef>
              <a:spcAft>
                <a:spcPts val="0"/>
              </a:spcAft>
              <a:buFontTx/>
              <a:buBlip>
                <a:blip r:embed="rId3"/>
              </a:buBlip>
              <a:defRPr/>
            </a:pPr>
            <a:r>
              <a:rPr lang="en-US" sz="1400" b="1" dirty="0"/>
              <a:t>PRICING RECOMMENDATION</a:t>
            </a:r>
          </a:p>
          <a:p>
            <a:pPr marL="742950" lvl="1" indent="-285750" fontAlgn="auto">
              <a:lnSpc>
                <a:spcPct val="90000"/>
              </a:lnSpc>
              <a:spcBef>
                <a:spcPct val="20000"/>
              </a:spcBef>
              <a:spcAft>
                <a:spcPts val="0"/>
              </a:spcAft>
              <a:buFontTx/>
              <a:buBlip>
                <a:blip r:embed="rId4"/>
              </a:buBlip>
              <a:defRPr/>
            </a:pPr>
            <a:r>
              <a:rPr lang="en-US" sz="1400" dirty="0"/>
              <a:t>James Cook positioning is in the premium price sector</a:t>
            </a:r>
          </a:p>
          <a:p>
            <a:pPr marL="742950" lvl="1" indent="-285750" fontAlgn="auto">
              <a:lnSpc>
                <a:spcPct val="90000"/>
              </a:lnSpc>
              <a:spcBef>
                <a:spcPct val="20000"/>
              </a:spcBef>
              <a:spcAft>
                <a:spcPts val="0"/>
              </a:spcAft>
              <a:buFontTx/>
              <a:buBlip>
                <a:blip r:embed="rId4"/>
              </a:buBlip>
              <a:defRPr/>
            </a:pPr>
            <a:r>
              <a:rPr lang="en-US" sz="1400" dirty="0"/>
              <a:t>Considering the No. of SKUs per retailer and to assure an easy negotiation with trade, the recommendation is to introduce two price levels for the pyramid ranges:</a:t>
            </a:r>
          </a:p>
          <a:p>
            <a:pPr marL="685800" lvl="1" indent="-228600" fontAlgn="auto">
              <a:lnSpc>
                <a:spcPct val="90000"/>
              </a:lnSpc>
              <a:spcBef>
                <a:spcPct val="20000"/>
              </a:spcBef>
              <a:spcAft>
                <a:spcPts val="0"/>
              </a:spcAft>
              <a:buFontTx/>
              <a:buBlip>
                <a:blip r:embed="rId4"/>
              </a:buBlip>
              <a:defRPr/>
            </a:pPr>
            <a:r>
              <a:rPr lang="en-US" sz="1400" dirty="0"/>
              <a:t>Fruit Herbals &amp; Fruit Teas: +70% to +90%  vs. LYL</a:t>
            </a:r>
          </a:p>
          <a:p>
            <a:pPr marL="685800" lvl="1" indent="-228600" fontAlgn="auto">
              <a:lnSpc>
                <a:spcPct val="90000"/>
              </a:lnSpc>
              <a:spcBef>
                <a:spcPct val="20000"/>
              </a:spcBef>
              <a:spcAft>
                <a:spcPts val="0"/>
              </a:spcAft>
              <a:buFontTx/>
              <a:buBlip>
                <a:blip r:embed="rId4"/>
              </a:buBlip>
              <a:defRPr/>
            </a:pPr>
            <a:r>
              <a:rPr lang="en-US" sz="1400" dirty="0"/>
              <a:t>Travel Tea Range: +10% to +20%  vs. Fruit Herbals &amp; Fruit Teas</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5" name="TextBox 2"/>
          <p:cNvSpPr txBox="1">
            <a:spLocks noChangeArrowheads="1"/>
          </p:cNvSpPr>
          <p:nvPr/>
        </p:nvSpPr>
        <p:spPr bwMode="auto">
          <a:xfrm>
            <a:off x="1143000" y="2895600"/>
            <a:ext cx="7543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What are the plans for evaluation?</a:t>
            </a:r>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8" descr="what-are-the-next-step-for-BB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79" name="Picture 4" descr="what-are-the-plans-foe-ev._lipton_JCook_des03_interior_master_slid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txBox="1">
            <a:spLocks noChangeArrowheads="1"/>
          </p:cNvSpPr>
          <p:nvPr/>
        </p:nvSpPr>
        <p:spPr>
          <a:xfrm>
            <a:off x="381000" y="228600"/>
            <a:ext cx="8229600" cy="1143000"/>
          </a:xfrm>
          <a:prstGeom prst="rect">
            <a:avLst/>
          </a:prstGeom>
        </p:spPr>
        <p:txBody>
          <a:bodyPr/>
          <a:lstStyle/>
          <a:p>
            <a:pPr algn="ctr" fontAlgn="auto">
              <a:spcAft>
                <a:spcPts val="0"/>
              </a:spcAft>
              <a:defRPr/>
            </a:pPr>
            <a:r>
              <a:rPr lang="fr-FR" sz="2400" b="1" dirty="0" err="1"/>
              <a:t>Recap</a:t>
            </a:r>
            <a:r>
              <a:rPr lang="fr-FR" sz="2400" b="1" dirty="0"/>
              <a:t> </a:t>
            </a:r>
            <a:r>
              <a:rPr lang="fr-FR" sz="2400" b="1" dirty="0" err="1"/>
              <a:t>launch</a:t>
            </a:r>
            <a:r>
              <a:rPr lang="fr-FR" sz="2400" b="1" dirty="0"/>
              <a:t> timings for </a:t>
            </a:r>
          </a:p>
          <a:p>
            <a:pPr algn="ctr" fontAlgn="auto">
              <a:spcAft>
                <a:spcPts val="0"/>
              </a:spcAft>
              <a:defRPr/>
            </a:pPr>
            <a:r>
              <a:rPr lang="fr-FR" sz="2400" b="1" dirty="0"/>
              <a:t>fruit &amp; </a:t>
            </a:r>
            <a:r>
              <a:rPr lang="fr-FR" sz="2400" b="1" dirty="0" err="1"/>
              <a:t>travel</a:t>
            </a:r>
            <a:r>
              <a:rPr lang="fr-FR" sz="2400" b="1" dirty="0"/>
              <a:t> innovations</a:t>
            </a:r>
            <a:endParaRPr lang="en-US" sz="2200" b="1" dirty="0">
              <a:ea typeface="+mj-ea"/>
            </a:endParaRPr>
          </a:p>
        </p:txBody>
      </p:sp>
      <p:graphicFrame>
        <p:nvGraphicFramePr>
          <p:cNvPr id="9" name="Group 151"/>
          <p:cNvGraphicFramePr>
            <a:graphicFrameLocks noGrp="1"/>
          </p:cNvGraphicFramePr>
          <p:nvPr>
            <p:ph idx="1"/>
          </p:nvPr>
        </p:nvGraphicFramePr>
        <p:xfrm>
          <a:off x="152400" y="1905000"/>
          <a:ext cx="6858000" cy="2593975"/>
        </p:xfrm>
        <a:graphic>
          <a:graphicData uri="http://schemas.openxmlformats.org/drawingml/2006/table">
            <a:tbl>
              <a:tblPr/>
              <a:tblGrid>
                <a:gridCol w="1564064"/>
                <a:gridCol w="1055913"/>
                <a:gridCol w="1091657"/>
                <a:gridCol w="873326"/>
                <a:gridCol w="1091657"/>
                <a:gridCol w="1181384"/>
              </a:tblGrid>
              <a:tr h="67425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3900" b="0" i="0" u="none" strike="noStrike" cap="none" normalizeH="0" baseline="0" dirty="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tx1"/>
                          </a:solidFill>
                          <a:effectLst/>
                          <a:latin typeface="Arial" pitchFamily="34" charset="0"/>
                          <a:cs typeface="Arial" pitchFamily="34" charset="0"/>
                        </a:rPr>
                        <a:t>France</a:t>
                      </a:r>
                      <a:endParaRPr kumimoji="0" lang="en-US" sz="2800" b="0" i="0" u="none" strike="noStrike" cap="none" normalizeH="0" baseline="0" dirty="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tx1"/>
                          </a:solidFill>
                          <a:effectLst/>
                          <a:latin typeface="Arial" pitchFamily="34" charset="0"/>
                          <a:cs typeface="Arial" pitchFamily="34" charset="0"/>
                        </a:rPr>
                        <a:t>Russia</a:t>
                      </a:r>
                      <a:endParaRPr kumimoji="0" lang="en-US" sz="2800" b="0" i="0" u="none" strike="noStrike" cap="none" normalizeH="0" baseline="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tx1"/>
                          </a:solidFill>
                          <a:effectLst/>
                          <a:latin typeface="Arial" pitchFamily="34" charset="0"/>
                          <a:cs typeface="Arial" pitchFamily="34" charset="0"/>
                        </a:rPr>
                        <a:t>Poland</a:t>
                      </a:r>
                      <a:endParaRPr kumimoji="0" lang="en-US" sz="2800" b="0" i="0" u="none" strike="noStrike" cap="none" normalizeH="0" baseline="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tx1"/>
                          </a:solidFill>
                          <a:effectLst/>
                          <a:latin typeface="Arial" pitchFamily="34" charset="0"/>
                          <a:cs typeface="Arial" pitchFamily="34" charset="0"/>
                        </a:rPr>
                        <a:t>Nether-lands</a:t>
                      </a:r>
                      <a:endParaRPr kumimoji="0" lang="en-US" sz="2800" b="0" i="0" u="none" strike="noStrike" cap="none" normalizeH="0" baseline="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tx1"/>
                          </a:solidFill>
                          <a:effectLst/>
                          <a:latin typeface="Arial" pitchFamily="34" charset="0"/>
                          <a:cs typeface="Arial" pitchFamily="34" charset="0"/>
                        </a:rPr>
                        <a:t>Nordics</a:t>
                      </a:r>
                      <a:endParaRPr kumimoji="0" lang="en-US" sz="2800" b="0" i="0" u="none" strike="noStrike" cap="none" normalizeH="0" baseline="0" dirty="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59168">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tx1"/>
                          </a:solidFill>
                          <a:effectLst/>
                          <a:latin typeface="Arial" pitchFamily="34" charset="0"/>
                          <a:cs typeface="Arial" pitchFamily="34" charset="0"/>
                        </a:rPr>
                        <a:t>TRAVEL TEAS</a:t>
                      </a:r>
                      <a:endParaRPr kumimoji="0" lang="en-US" sz="1300" b="0" i="0" u="none" strike="noStrike" cap="none" normalizeH="0" baseline="0" dirty="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cs typeface="Arial" pitchFamily="34" charset="0"/>
                        </a:rPr>
                        <a:t>W5 09</a:t>
                      </a:r>
                      <a:endParaRPr kumimoji="0" lang="en-US" sz="2800" b="0" i="0" u="none" strike="noStrike" cap="none" normalizeH="0" baseline="0" dirty="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DB43"/>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pitchFamily="34" charset="0"/>
                          <a:cs typeface="Arial" pitchFamily="34" charset="0"/>
                        </a:rPr>
                        <a:t>June 09</a:t>
                      </a:r>
                      <a:endParaRPr kumimoji="0" lang="en-US" sz="2800" b="0" i="0" u="none" strike="noStrike" cap="none" normalizeH="0" baseline="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DB43"/>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pitchFamily="34" charset="0"/>
                          <a:cs typeface="Arial" pitchFamily="34" charset="0"/>
                        </a:rPr>
                        <a:t>W36 09</a:t>
                      </a:r>
                      <a:endParaRPr kumimoji="0" lang="en-US" sz="2800" b="0" i="0" u="none" strike="noStrike" cap="none" normalizeH="0" baseline="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DB43"/>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pitchFamily="34" charset="0"/>
                          <a:cs typeface="Arial" pitchFamily="34" charset="0"/>
                        </a:rPr>
                        <a:t>W5 09</a:t>
                      </a:r>
                      <a:endParaRPr kumimoji="0" lang="en-US" sz="2800" b="0" i="0" u="none" strike="noStrike" cap="none" normalizeH="0" baseline="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DB43"/>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cs typeface="Arial" pitchFamily="34" charset="0"/>
                        </a:rPr>
                        <a:t>Aug 09</a:t>
                      </a:r>
                      <a:endParaRPr kumimoji="0" lang="en-US" sz="2800" b="0" i="0" u="none" strike="noStrike" cap="none" normalizeH="0" baseline="0" dirty="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DB43"/>
                    </a:solidFill>
                  </a:tcPr>
                </a:tc>
              </a:tr>
              <a:tr h="960555">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tx1"/>
                          </a:solidFill>
                          <a:effectLst/>
                          <a:latin typeface="Arial" pitchFamily="34" charset="0"/>
                          <a:cs typeface="Arial" pitchFamily="34" charset="0"/>
                        </a:rPr>
                        <a:t>FRUIT INFUSIONS</a:t>
                      </a:r>
                      <a:endParaRPr kumimoji="0" lang="en-US" sz="1300" b="0" i="0" u="none" strike="noStrike" cap="none" normalizeH="0" baseline="0" dirty="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cs typeface="Arial" pitchFamily="34" charset="0"/>
                        </a:rPr>
                        <a:t>W52 08</a:t>
                      </a:r>
                      <a:endParaRPr kumimoji="0" lang="en-US" sz="2800" b="0" i="0" u="none" strike="noStrike" cap="none" normalizeH="0" baseline="0" dirty="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DB43"/>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pitchFamily="34" charset="0"/>
                          <a:cs typeface="Arial" pitchFamily="34" charset="0"/>
                        </a:rPr>
                        <a:t>Dec 09</a:t>
                      </a:r>
                      <a:endParaRPr kumimoji="0" lang="en-US" sz="2800" b="0" i="0" u="none" strike="noStrike" cap="none" normalizeH="0" baseline="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DB43"/>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pitchFamily="34" charset="0"/>
                          <a:cs typeface="Arial" pitchFamily="34" charset="0"/>
                        </a:rPr>
                        <a:t>W7 09</a:t>
                      </a:r>
                      <a:endParaRPr kumimoji="0" lang="en-US" sz="2800" b="0" i="0" u="none" strike="noStrike" cap="none" normalizeH="0" baseline="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DB43"/>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pitchFamily="34" charset="0"/>
                          <a:cs typeface="Arial" pitchFamily="34" charset="0"/>
                        </a:rPr>
                        <a:t> </a:t>
                      </a:r>
                      <a:endParaRPr kumimoji="0" lang="en-US" sz="2800" b="0" i="0" u="none" strike="noStrike" cap="none" normalizeH="0" baseline="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cs typeface="Arial" pitchFamily="34" charset="0"/>
                        </a:rPr>
                        <a:t>July 09</a:t>
                      </a:r>
                      <a:endParaRPr kumimoji="0" lang="en-US" sz="2800" b="0" i="0" u="none" strike="noStrike" cap="none" normalizeH="0" baseline="0" dirty="0" smtClean="0">
                        <a:ln>
                          <a:noFill/>
                        </a:ln>
                        <a:solidFill>
                          <a:schemeClr val="tx1"/>
                        </a:solidFill>
                        <a:effectLst/>
                        <a:latin typeface="Arial" pitchFamily="34" charset="0"/>
                      </a:endParaRPr>
                    </a:p>
                  </a:txBody>
                  <a:tcPr marL="79831" marR="79831" marT="39919" marB="399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DB43"/>
                    </a:solidFill>
                  </a:tcPr>
                </a:tc>
              </a:tr>
            </a:tbl>
          </a:graphicData>
        </a:graphic>
      </p:graphicFrame>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8" descr="what-are-the-next-step-for-BB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3" name="Picture 4" descr="what-are-the-plans-foe-ev._lipton_JCook_des03_interior_master_slid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4" name="Rectangle 2"/>
          <p:cNvSpPr>
            <a:spLocks noGrp="1" noChangeArrowheads="1"/>
          </p:cNvSpPr>
          <p:nvPr>
            <p:ph type="title"/>
          </p:nvPr>
        </p:nvSpPr>
        <p:spPr bwMode="auto">
          <a:xfrm>
            <a:off x="457200" y="3810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PLE targets &amp; Timings</a:t>
            </a:r>
            <a:endParaRPr lang="en-US" b="1" smtClean="0"/>
          </a:p>
        </p:txBody>
      </p:sp>
      <p:graphicFrame>
        <p:nvGraphicFramePr>
          <p:cNvPr id="7" name="Group 54"/>
          <p:cNvGraphicFramePr>
            <a:graphicFrameLocks noGrp="1"/>
          </p:cNvGraphicFramePr>
          <p:nvPr>
            <p:ph idx="1"/>
          </p:nvPr>
        </p:nvGraphicFramePr>
        <p:xfrm>
          <a:off x="533400" y="1371600"/>
          <a:ext cx="6477000" cy="3962400"/>
        </p:xfrm>
        <a:graphic>
          <a:graphicData uri="http://schemas.openxmlformats.org/drawingml/2006/table">
            <a:tbl>
              <a:tblPr/>
              <a:tblGrid>
                <a:gridCol w="1600200"/>
                <a:gridCol w="1443610"/>
                <a:gridCol w="1492005"/>
                <a:gridCol w="1255385"/>
                <a:gridCol w="685801"/>
              </a:tblGrid>
              <a:tr h="49894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endParaRPr>
                    </a:p>
                  </a:txBody>
                  <a:tcPr marL="80054" marR="80054" marT="40027" marB="400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TARGET BY COUNTRY:</a:t>
                      </a:r>
                    </a:p>
                  </a:txBody>
                  <a:tcPr marL="80054" marR="80054" marT="40027" marB="400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r h="40860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pitchFamily="34" charset="0"/>
                      </a:endParaRPr>
                    </a:p>
                  </a:txBody>
                  <a:tcPr marL="80054" marR="80054" marT="40027" marB="400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smtClean="0">
                          <a:ln>
                            <a:noFill/>
                          </a:ln>
                          <a:solidFill>
                            <a:schemeClr val="tx1"/>
                          </a:solidFill>
                          <a:effectLst/>
                          <a:latin typeface="Arial" pitchFamily="34" charset="0"/>
                        </a:rPr>
                        <a:t>France</a:t>
                      </a:r>
                    </a:p>
                  </a:txBody>
                  <a:tcPr marL="80054" marR="80054" marT="40027" marB="400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pitchFamily="34" charset="0"/>
                        </a:rPr>
                        <a:t>Poland</a:t>
                      </a:r>
                    </a:p>
                  </a:txBody>
                  <a:tcPr marL="80054" marR="80054" marT="40027" marB="400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smtClean="0">
                          <a:ln>
                            <a:noFill/>
                          </a:ln>
                          <a:solidFill>
                            <a:schemeClr val="tx1"/>
                          </a:solidFill>
                          <a:effectLst/>
                          <a:latin typeface="Arial" pitchFamily="34" charset="0"/>
                        </a:rPr>
                        <a:t>Russia</a:t>
                      </a:r>
                    </a:p>
                  </a:txBody>
                  <a:tcPr marL="80054" marR="80054" marT="40027" marB="400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smtClean="0">
                          <a:ln>
                            <a:noFill/>
                          </a:ln>
                          <a:solidFill>
                            <a:schemeClr val="tx1"/>
                          </a:solidFill>
                          <a:effectLst/>
                          <a:latin typeface="Arial" pitchFamily="34" charset="0"/>
                        </a:rPr>
                        <a:t>Etc</a:t>
                      </a:r>
                    </a:p>
                  </a:txBody>
                  <a:tcPr marL="80054" marR="80054" marT="40027" marB="400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460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smtClean="0">
                          <a:ln>
                            <a:noFill/>
                          </a:ln>
                          <a:solidFill>
                            <a:schemeClr val="tx1"/>
                          </a:solidFill>
                          <a:effectLst/>
                          <a:latin typeface="Arial" pitchFamily="34" charset="0"/>
                        </a:rPr>
                        <a:t>MMO</a:t>
                      </a:r>
                    </a:p>
                  </a:txBody>
                  <a:tcPr marL="80054" marR="80054" marT="40027" marB="400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200" b="0" i="1" u="none" strike="noStrike" cap="none" normalizeH="0" baseline="0" smtClean="0">
                          <a:ln>
                            <a:noFill/>
                          </a:ln>
                          <a:solidFill>
                            <a:schemeClr val="tx1"/>
                          </a:solidFill>
                          <a:effectLst/>
                          <a:latin typeface="Arial" pitchFamily="34" charset="0"/>
                        </a:rPr>
                        <a:t>Insert target/s</a:t>
                      </a:r>
                    </a:p>
                  </a:txBody>
                  <a:tcPr marL="80054" marR="80054" marT="40027" marB="400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1" u="none" strike="noStrike" cap="none" normalizeH="0" baseline="0" dirty="0" smtClean="0">
                        <a:ln>
                          <a:noFill/>
                        </a:ln>
                        <a:solidFill>
                          <a:schemeClr val="tx1"/>
                        </a:solidFill>
                        <a:effectLst/>
                        <a:latin typeface="Arial" pitchFamily="34" charset="0"/>
                      </a:endParaRPr>
                    </a:p>
                  </a:txBody>
                  <a:tcPr marL="80054" marR="80054" marT="40027" marB="400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1" u="none" strike="noStrike" cap="none" normalizeH="0" baseline="0" smtClean="0">
                        <a:ln>
                          <a:noFill/>
                        </a:ln>
                        <a:solidFill>
                          <a:schemeClr val="tx1"/>
                        </a:solidFill>
                        <a:effectLst/>
                        <a:latin typeface="Arial" pitchFamily="34" charset="0"/>
                      </a:endParaRPr>
                    </a:p>
                  </a:txBody>
                  <a:tcPr marL="80054" marR="80054" marT="40027" marB="400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a:p>
                  </a:txBody>
                  <a:tcPr marL="80054" marR="80054" marT="40027" marB="400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321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smtClean="0">
                          <a:ln>
                            <a:noFill/>
                          </a:ln>
                          <a:solidFill>
                            <a:schemeClr val="tx1"/>
                          </a:solidFill>
                          <a:effectLst/>
                          <a:latin typeface="Arial" pitchFamily="34" charset="0"/>
                        </a:rPr>
                        <a:t>MCO</a:t>
                      </a:r>
                    </a:p>
                  </a:txBody>
                  <a:tcPr marL="80054" marR="80054" marT="40027" marB="400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200" b="0" i="1" u="none" strike="noStrike" cap="none" normalizeH="0" baseline="0" smtClean="0">
                          <a:ln>
                            <a:noFill/>
                          </a:ln>
                          <a:solidFill>
                            <a:schemeClr val="tx1"/>
                          </a:solidFill>
                          <a:effectLst/>
                          <a:latin typeface="Arial" pitchFamily="34" charset="0"/>
                        </a:rPr>
                        <a:t>Insert target/s</a:t>
                      </a:r>
                    </a:p>
                  </a:txBody>
                  <a:tcPr marL="80054" marR="80054" marT="40027" marB="400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1" u="none" strike="noStrike" cap="none" normalizeH="0" baseline="0" smtClean="0">
                        <a:ln>
                          <a:noFill/>
                        </a:ln>
                        <a:solidFill>
                          <a:schemeClr val="tx1"/>
                        </a:solidFill>
                        <a:effectLst/>
                        <a:latin typeface="Arial" pitchFamily="34" charset="0"/>
                      </a:endParaRPr>
                    </a:p>
                  </a:txBody>
                  <a:tcPr marL="80054" marR="80054" marT="40027" marB="400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1" u="none" strike="noStrike" cap="none" normalizeH="0" baseline="0" smtClean="0">
                        <a:ln>
                          <a:noFill/>
                        </a:ln>
                        <a:solidFill>
                          <a:schemeClr val="tx1"/>
                        </a:solidFill>
                        <a:effectLst/>
                        <a:latin typeface="Arial" pitchFamily="34" charset="0"/>
                      </a:endParaRPr>
                    </a:p>
                  </a:txBody>
                  <a:tcPr marL="80054" marR="80054" marT="40027" marB="400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a:p>
                  </a:txBody>
                  <a:tcPr marL="80054" marR="80054" marT="40027" marB="400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918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Arial" pitchFamily="34" charset="0"/>
                      </a:endParaRPr>
                    </a:p>
                  </a:txBody>
                  <a:tcPr marL="80054" marR="80054" marT="40027" marB="400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POST LAUNCH EVALUATION TIMINGS:</a:t>
                      </a:r>
                    </a:p>
                  </a:txBody>
                  <a:tcPr marL="80054" marR="80054" marT="40027" marB="400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r h="65460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smtClean="0">
                          <a:ln>
                            <a:noFill/>
                          </a:ln>
                          <a:solidFill>
                            <a:schemeClr val="tx1"/>
                          </a:solidFill>
                          <a:effectLst/>
                          <a:latin typeface="Arial" pitchFamily="34" charset="0"/>
                        </a:rPr>
                        <a:t>Launch date</a:t>
                      </a:r>
                    </a:p>
                  </a:txBody>
                  <a:tcPr marL="80054" marR="80054" marT="40027" marB="400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200" b="0" i="1" u="none" strike="noStrike" cap="none" normalizeH="0" baseline="0" smtClean="0">
                          <a:ln>
                            <a:noFill/>
                          </a:ln>
                          <a:solidFill>
                            <a:schemeClr val="tx1"/>
                          </a:solidFill>
                          <a:effectLst/>
                          <a:latin typeface="Arial" pitchFamily="34" charset="0"/>
                        </a:rPr>
                        <a:t>Insert date</a:t>
                      </a:r>
                    </a:p>
                  </a:txBody>
                  <a:tcPr marL="80054" marR="80054" marT="40027" marB="400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1" u="none" strike="noStrike" cap="none" normalizeH="0" baseline="0" smtClean="0">
                        <a:ln>
                          <a:noFill/>
                        </a:ln>
                        <a:solidFill>
                          <a:schemeClr val="tx1"/>
                        </a:solidFill>
                        <a:effectLst/>
                        <a:latin typeface="Arial" pitchFamily="34" charset="0"/>
                      </a:endParaRPr>
                    </a:p>
                  </a:txBody>
                  <a:tcPr marL="80054" marR="80054" marT="40027" marB="400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1" u="none" strike="noStrike" cap="none" normalizeH="0" baseline="0" smtClean="0">
                        <a:ln>
                          <a:noFill/>
                        </a:ln>
                        <a:solidFill>
                          <a:schemeClr val="tx1"/>
                        </a:solidFill>
                        <a:effectLst/>
                        <a:latin typeface="Arial" pitchFamily="34" charset="0"/>
                      </a:endParaRPr>
                    </a:p>
                  </a:txBody>
                  <a:tcPr marL="80054" marR="80054" marT="40027" marB="400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a:p>
                  </a:txBody>
                  <a:tcPr marL="80054" marR="80054" marT="40027" marB="400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321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smtClean="0">
                          <a:ln>
                            <a:noFill/>
                          </a:ln>
                          <a:solidFill>
                            <a:schemeClr val="tx1"/>
                          </a:solidFill>
                          <a:effectLst/>
                          <a:latin typeface="Arial" pitchFamily="34" charset="0"/>
                        </a:rPr>
                        <a:t>Evaluation date</a:t>
                      </a:r>
                    </a:p>
                  </a:txBody>
                  <a:tcPr marL="80054" marR="80054" marT="40027" marB="400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200" b="0" i="1" u="none" strike="noStrike" cap="none" normalizeH="0" baseline="0" smtClean="0">
                          <a:ln>
                            <a:noFill/>
                          </a:ln>
                          <a:solidFill>
                            <a:schemeClr val="tx1"/>
                          </a:solidFill>
                          <a:effectLst/>
                          <a:latin typeface="Arial" pitchFamily="34" charset="0"/>
                        </a:rPr>
                        <a:t>Insert date</a:t>
                      </a:r>
                    </a:p>
                  </a:txBody>
                  <a:tcPr marL="80054" marR="80054" marT="40027" marB="400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1" u="none" strike="noStrike" cap="none" normalizeH="0" baseline="0" dirty="0" smtClean="0">
                        <a:ln>
                          <a:noFill/>
                        </a:ln>
                        <a:solidFill>
                          <a:schemeClr val="tx1"/>
                        </a:solidFill>
                        <a:effectLst/>
                        <a:latin typeface="Arial" pitchFamily="34" charset="0"/>
                      </a:endParaRPr>
                    </a:p>
                  </a:txBody>
                  <a:tcPr marL="80054" marR="80054" marT="40027" marB="400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1" u="none" strike="noStrike" cap="none" normalizeH="0" baseline="0" smtClean="0">
                        <a:ln>
                          <a:noFill/>
                        </a:ln>
                        <a:solidFill>
                          <a:schemeClr val="tx1"/>
                        </a:solidFill>
                        <a:effectLst/>
                        <a:latin typeface="Arial" pitchFamily="34" charset="0"/>
                      </a:endParaRPr>
                    </a:p>
                  </a:txBody>
                  <a:tcPr marL="80054" marR="80054" marT="40027" marB="400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dirty="0"/>
                    </a:p>
                  </a:txBody>
                  <a:tcPr marL="80054" marR="80054" marT="40027" marB="400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6852" name="Text Box 55"/>
          <p:cNvSpPr txBox="1">
            <a:spLocks noChangeArrowheads="1"/>
          </p:cNvSpPr>
          <p:nvPr/>
        </p:nvSpPr>
        <p:spPr bwMode="auto">
          <a:xfrm rot="-1395791">
            <a:off x="692150" y="2962275"/>
            <a:ext cx="5832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fr-FR" sz="2400" b="1">
                <a:solidFill>
                  <a:srgbClr val="FF0000"/>
                </a:solidFill>
              </a:rPr>
              <a:t>TO BE DEFINED TOGETHER</a:t>
            </a:r>
            <a:endParaRPr lang="en-US" sz="2400" b="1">
              <a:solidFill>
                <a:srgbClr val="FF0000"/>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7" name="TextBox 2"/>
          <p:cNvSpPr txBox="1">
            <a:spLocks noChangeArrowheads="1"/>
          </p:cNvSpPr>
          <p:nvPr/>
        </p:nvSpPr>
        <p:spPr bwMode="auto">
          <a:xfrm>
            <a:off x="1143000" y="2895600"/>
            <a:ext cx="7543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Frequently asked questions</a:t>
            </a:r>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Content Placeholder 7" descr="frequently-asked-questions._lipton_JCook_des03_interior_master_slide.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1" name="Rectangle 2"/>
          <p:cNvSpPr>
            <a:spLocks noGrp="1" noChangeArrowheads="1"/>
          </p:cNvSpPr>
          <p:nvPr>
            <p:ph type="title"/>
          </p:nvPr>
        </p:nvSpPr>
        <p:spPr bwMode="auto">
          <a:xfrm>
            <a:off x="381000" y="165100"/>
            <a:ext cx="8229600" cy="1358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What is the benefit </a:t>
            </a:r>
            <a:br>
              <a:rPr lang="fr-FR" b="1" smtClean="0"/>
            </a:br>
            <a:r>
              <a:rPr lang="fr-FR" b="1" smtClean="0"/>
              <a:t>of the pyramid bag?</a:t>
            </a:r>
            <a:endParaRPr lang="en-US" b="1" smtClean="0"/>
          </a:p>
        </p:txBody>
      </p:sp>
      <p:sp>
        <p:nvSpPr>
          <p:cNvPr id="65540" name="Rectangle 3"/>
          <p:cNvSpPr txBox="1">
            <a:spLocks noChangeArrowheads="1"/>
          </p:cNvSpPr>
          <p:nvPr/>
        </p:nvSpPr>
        <p:spPr bwMode="auto">
          <a:xfrm>
            <a:off x="762000" y="1524000"/>
            <a:ext cx="5943600" cy="4419600"/>
          </a:xfrm>
          <a:prstGeom prst="rect">
            <a:avLst/>
          </a:prstGeom>
          <a:noFill/>
          <a:ln w="9525">
            <a:noFill/>
            <a:miter lim="800000"/>
            <a:headEnd/>
            <a:tailEnd/>
          </a:ln>
        </p:spPr>
        <p:txBody>
          <a:bodyPr/>
          <a:lstStyle/>
          <a:p>
            <a:pPr>
              <a:buFontTx/>
              <a:buBlip>
                <a:blip r:embed="rId3"/>
              </a:buBlip>
              <a:defRPr/>
            </a:pPr>
            <a:r>
              <a:rPr lang="fr-FR" sz="1600" dirty="0"/>
              <a:t>    The </a:t>
            </a:r>
            <a:r>
              <a:rPr lang="fr-FR" sz="1600" dirty="0" err="1"/>
              <a:t>pyramid</a:t>
            </a:r>
            <a:r>
              <a:rPr lang="fr-FR" sz="1600" dirty="0"/>
              <a:t> bag </a:t>
            </a:r>
            <a:r>
              <a:rPr lang="fr-FR" sz="1600" dirty="0" err="1"/>
              <a:t>is</a:t>
            </a:r>
            <a:r>
              <a:rPr lang="fr-FR" sz="1600" dirty="0"/>
              <a:t> </a:t>
            </a:r>
            <a:r>
              <a:rPr lang="fr-FR" sz="1600" dirty="0" err="1"/>
              <a:t>developed</a:t>
            </a:r>
            <a:r>
              <a:rPr lang="fr-FR" sz="1600" dirty="0"/>
              <a:t> </a:t>
            </a:r>
            <a:r>
              <a:rPr lang="fr-FR" sz="1600" dirty="0" err="1"/>
              <a:t>so</a:t>
            </a:r>
            <a:r>
              <a:rPr lang="fr-FR" sz="1600" dirty="0"/>
              <a:t> </a:t>
            </a:r>
            <a:r>
              <a:rPr lang="fr-FR" sz="1600" dirty="0" err="1"/>
              <a:t>that</a:t>
            </a:r>
            <a:r>
              <a:rPr lang="fr-FR" sz="1600" dirty="0"/>
              <a:t> the </a:t>
            </a:r>
            <a:r>
              <a:rPr lang="fr-FR" sz="1600" dirty="0" err="1"/>
              <a:t>tealeaves</a:t>
            </a:r>
            <a:r>
              <a:rPr lang="fr-FR" sz="1600" dirty="0"/>
              <a:t> </a:t>
            </a:r>
            <a:r>
              <a:rPr lang="fr-FR" sz="1600" dirty="0" err="1"/>
              <a:t>inside</a:t>
            </a:r>
            <a:r>
              <a:rPr lang="fr-FR" sz="1600" dirty="0"/>
              <a:t>           the bag have more room to </a:t>
            </a:r>
            <a:r>
              <a:rPr lang="fr-FR" sz="1600" dirty="0" err="1"/>
              <a:t>brew</a:t>
            </a:r>
            <a:r>
              <a:rPr lang="fr-FR" sz="1600" dirty="0"/>
              <a:t> &amp; </a:t>
            </a:r>
            <a:r>
              <a:rPr lang="fr-FR" sz="1600" dirty="0" err="1"/>
              <a:t>liberates</a:t>
            </a:r>
            <a:r>
              <a:rPr lang="fr-FR" sz="1600" dirty="0"/>
              <a:t> </a:t>
            </a:r>
            <a:r>
              <a:rPr lang="fr-FR" sz="1600" dirty="0" err="1"/>
              <a:t>its</a:t>
            </a:r>
            <a:r>
              <a:rPr lang="fr-FR" sz="1600" dirty="0"/>
              <a:t> </a:t>
            </a:r>
            <a:r>
              <a:rPr lang="fr-FR" sz="1600" dirty="0" err="1"/>
              <a:t>flavours</a:t>
            </a:r>
            <a:r>
              <a:rPr lang="fr-FR" sz="1600" dirty="0"/>
              <a:t>.</a:t>
            </a:r>
          </a:p>
          <a:p>
            <a:pPr marL="342900" indent="-342900">
              <a:spcBef>
                <a:spcPct val="20000"/>
              </a:spcBef>
              <a:defRPr/>
            </a:pPr>
            <a:endParaRPr lang="fr-FR" sz="1600" dirty="0"/>
          </a:p>
          <a:p>
            <a:pPr marL="342900" indent="-342900">
              <a:spcBef>
                <a:spcPct val="20000"/>
              </a:spcBef>
              <a:defRPr/>
            </a:pPr>
            <a:endParaRPr lang="fr-FR" sz="1600" dirty="0"/>
          </a:p>
          <a:p>
            <a:pPr marL="342900" indent="-342900">
              <a:spcBef>
                <a:spcPct val="20000"/>
              </a:spcBef>
              <a:defRPr/>
            </a:pPr>
            <a:endParaRPr lang="fr-FR" sz="1600" dirty="0"/>
          </a:p>
          <a:p>
            <a:pPr marL="342900" indent="-342900">
              <a:spcBef>
                <a:spcPct val="20000"/>
              </a:spcBef>
              <a:defRPr/>
            </a:pPr>
            <a:endParaRPr lang="fr-FR" sz="1600" dirty="0"/>
          </a:p>
          <a:p>
            <a:pPr marL="342900" indent="-342900">
              <a:spcBef>
                <a:spcPct val="20000"/>
              </a:spcBef>
              <a:defRPr/>
            </a:pPr>
            <a:endParaRPr lang="fr-FR" sz="1600" dirty="0"/>
          </a:p>
          <a:p>
            <a:pPr marL="342900" indent="-342900">
              <a:spcBef>
                <a:spcPct val="20000"/>
              </a:spcBef>
              <a:defRPr/>
            </a:pPr>
            <a:endParaRPr lang="fr-FR" sz="1600" dirty="0"/>
          </a:p>
          <a:p>
            <a:pPr marL="342900" indent="-342900">
              <a:spcBef>
                <a:spcPct val="20000"/>
              </a:spcBef>
              <a:defRPr/>
            </a:pPr>
            <a:endParaRPr lang="fr-FR" sz="1600" dirty="0"/>
          </a:p>
          <a:p>
            <a:pPr marL="342900" indent="-342900">
              <a:spcBef>
                <a:spcPct val="20000"/>
              </a:spcBef>
              <a:buFontTx/>
              <a:buBlip>
                <a:blip r:embed="rId3"/>
              </a:buBlip>
              <a:defRPr/>
            </a:pPr>
            <a:r>
              <a:rPr lang="fr-FR" sz="1600" dirty="0"/>
              <a:t>It </a:t>
            </a:r>
            <a:r>
              <a:rPr lang="fr-FR" sz="1600" dirty="0" err="1"/>
              <a:t>also</a:t>
            </a:r>
            <a:r>
              <a:rPr lang="fr-FR" sz="1600" dirty="0"/>
              <a:t> </a:t>
            </a:r>
            <a:r>
              <a:rPr lang="fr-FR" sz="1600" dirty="0" err="1"/>
              <a:t>allows</a:t>
            </a:r>
            <a:r>
              <a:rPr lang="fr-FR" sz="1600" dirty="0"/>
              <a:t> us to put </a:t>
            </a:r>
            <a:r>
              <a:rPr lang="fr-FR" sz="1600" dirty="0" err="1"/>
              <a:t>big</a:t>
            </a:r>
            <a:r>
              <a:rPr lang="fr-FR" sz="1600" dirty="0"/>
              <a:t> </a:t>
            </a:r>
            <a:r>
              <a:rPr lang="fr-FR" sz="1600" dirty="0" err="1"/>
              <a:t>pieces</a:t>
            </a:r>
            <a:r>
              <a:rPr lang="fr-FR" sz="1600" dirty="0"/>
              <a:t> of fruits, </a:t>
            </a:r>
            <a:r>
              <a:rPr lang="fr-FR" sz="1600" dirty="0" err="1"/>
              <a:t>flowers</a:t>
            </a:r>
            <a:r>
              <a:rPr lang="fr-FR" sz="1600" dirty="0"/>
              <a:t> and </a:t>
            </a:r>
            <a:r>
              <a:rPr lang="fr-FR" sz="1600" dirty="0" err="1"/>
              <a:t>spices</a:t>
            </a:r>
            <a:r>
              <a:rPr lang="fr-FR" sz="1600" dirty="0"/>
              <a:t> </a:t>
            </a:r>
            <a:r>
              <a:rPr lang="fr-FR" sz="1600" dirty="0" err="1"/>
              <a:t>into</a:t>
            </a:r>
            <a:r>
              <a:rPr lang="fr-FR" sz="1600" dirty="0"/>
              <a:t> the </a:t>
            </a:r>
            <a:r>
              <a:rPr lang="fr-FR" sz="1600" dirty="0" err="1"/>
              <a:t>blend</a:t>
            </a:r>
            <a:r>
              <a:rPr lang="fr-FR" sz="1600" dirty="0"/>
              <a:t>, and </a:t>
            </a:r>
            <a:r>
              <a:rPr lang="fr-FR" sz="1600" dirty="0" err="1"/>
              <a:t>give</a:t>
            </a:r>
            <a:r>
              <a:rPr lang="fr-FR" sz="1600" dirty="0"/>
              <a:t> more </a:t>
            </a:r>
            <a:r>
              <a:rPr lang="fr-FR" sz="1600" dirty="0" err="1"/>
              <a:t>richness</a:t>
            </a:r>
            <a:r>
              <a:rPr lang="fr-FR" sz="1600" dirty="0"/>
              <a:t> to </a:t>
            </a:r>
            <a:r>
              <a:rPr lang="fr-FR" sz="1600" dirty="0" err="1"/>
              <a:t>our</a:t>
            </a:r>
            <a:r>
              <a:rPr lang="fr-FR" sz="1600" dirty="0"/>
              <a:t> </a:t>
            </a:r>
            <a:r>
              <a:rPr lang="fr-FR" sz="1600" dirty="0" err="1"/>
              <a:t>flavoured</a:t>
            </a:r>
            <a:r>
              <a:rPr lang="fr-FR" sz="1600" dirty="0"/>
              <a:t> </a:t>
            </a:r>
            <a:r>
              <a:rPr lang="fr-FR" sz="1600" dirty="0" err="1"/>
              <a:t>teas</a:t>
            </a:r>
            <a:r>
              <a:rPr lang="fr-FR" sz="1600" dirty="0"/>
              <a:t>.</a:t>
            </a:r>
            <a:endParaRPr lang="en-US" sz="1600" dirty="0"/>
          </a:p>
        </p:txBody>
      </p:sp>
      <p:pic>
        <p:nvPicPr>
          <p:cNvPr id="78853" name="Picture 4" descr="t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2286000"/>
            <a:ext cx="1528763"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Content Placeholder 7" descr="frequently-asked-questions._lipton_JCook_des03_interior_master_slide.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5" name="Rectangle 2"/>
          <p:cNvSpPr>
            <a:spLocks noGrp="1" noChangeArrowheads="1"/>
          </p:cNvSpPr>
          <p:nvPr>
            <p:ph type="title"/>
          </p:nvPr>
        </p:nvSpPr>
        <p:spPr bwMode="auto">
          <a:xfrm>
            <a:off x="76200" y="93663"/>
            <a:ext cx="8435975" cy="14303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What is the difference between </a:t>
            </a:r>
            <a:br>
              <a:rPr lang="fr-FR" b="1" smtClean="0"/>
            </a:br>
            <a:r>
              <a:rPr lang="fr-FR" b="1" smtClean="0"/>
              <a:t>a tea and an infusion/herbal tea?</a:t>
            </a:r>
            <a:endParaRPr lang="en-US" b="1" smtClean="0"/>
          </a:p>
        </p:txBody>
      </p:sp>
      <p:sp>
        <p:nvSpPr>
          <p:cNvPr id="79876" name="Rectangle 3"/>
          <p:cNvSpPr txBox="1">
            <a:spLocks noChangeArrowheads="1"/>
          </p:cNvSpPr>
          <p:nvPr/>
        </p:nvSpPr>
        <p:spPr bwMode="auto">
          <a:xfrm>
            <a:off x="1066800" y="1954213"/>
            <a:ext cx="5791200" cy="315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20000"/>
              </a:spcBef>
              <a:buFontTx/>
              <a:buBlip>
                <a:blip r:embed="rId3"/>
              </a:buBlip>
            </a:pPr>
            <a:r>
              <a:rPr lang="fr-FR" sz="1600"/>
              <a:t>Tea comes exclusively from a tea tree called Camélia Sinensis and contains theine.</a:t>
            </a:r>
          </a:p>
          <a:p>
            <a:pPr eaLnBrk="1" hangingPunct="1">
              <a:spcBef>
                <a:spcPct val="20000"/>
              </a:spcBef>
            </a:pPr>
            <a:r>
              <a:rPr lang="fr-FR" sz="1600"/>
              <a:t>      Infusions, also called herbal teas, come from several plants, leaves, flowers, fruits &amp; roots, such as camomille, verbena or linden. Therefore, they don’t contain any theine. </a:t>
            </a:r>
            <a:endParaRPr lang="en-US" sz="1600"/>
          </a:p>
          <a:p>
            <a:pPr eaLnBrk="1" hangingPunct="1">
              <a:spcBef>
                <a:spcPct val="20000"/>
              </a:spcBef>
            </a:pPr>
            <a:endParaRPr lang="en-US" sz="1600"/>
          </a:p>
          <a:p>
            <a:pPr eaLnBrk="1" hangingPunct="1">
              <a:spcBef>
                <a:spcPct val="20000"/>
              </a:spcBef>
            </a:pPr>
            <a:endParaRPr lang="en-US" sz="1600"/>
          </a:p>
        </p:txBody>
      </p:sp>
      <p:pic>
        <p:nvPicPr>
          <p:cNvPr id="79877" name="Picture 5" descr="pack1"/>
          <p:cNvPicPr>
            <a:picLocks noChangeAspect="1" noChangeArrowheads="1"/>
          </p:cNvPicPr>
          <p:nvPr/>
        </p:nvPicPr>
        <p:blipFill>
          <a:blip r:embed="rId4">
            <a:extLst>
              <a:ext uri="{28A0092B-C50C-407E-A947-70E740481C1C}">
                <a14:useLocalDpi xmlns:a14="http://schemas.microsoft.com/office/drawing/2010/main" val="0"/>
              </a:ext>
            </a:extLst>
          </a:blip>
          <a:srcRect l="7600" t="5247" r="51826" b="54408"/>
          <a:stretch>
            <a:fillRect/>
          </a:stretch>
        </p:blipFill>
        <p:spPr bwMode="auto">
          <a:xfrm>
            <a:off x="1946275" y="3657600"/>
            <a:ext cx="1798638"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8" name="Picture 7"/>
          <p:cNvPicPr>
            <a:picLocks noChangeAspect="1" noChangeArrowheads="1"/>
          </p:cNvPicPr>
          <p:nvPr/>
        </p:nvPicPr>
        <p:blipFill>
          <a:blip r:embed="rId5">
            <a:extLst>
              <a:ext uri="{28A0092B-C50C-407E-A947-70E740481C1C}">
                <a14:useLocalDpi xmlns:a14="http://schemas.microsoft.com/office/drawing/2010/main" val="0"/>
              </a:ext>
            </a:extLst>
          </a:blip>
          <a:srcRect l="27560" t="19252" r="50726" b="51796"/>
          <a:stretch>
            <a:fillRect/>
          </a:stretch>
        </p:blipFill>
        <p:spPr bwMode="auto">
          <a:xfrm>
            <a:off x="3962400" y="3657600"/>
            <a:ext cx="18002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Content Placeholder 7" descr="frequently-asked-questions._lipton_JCook_des03_interior_master_slide.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899" name="Rectangle 2"/>
          <p:cNvSpPr>
            <a:spLocks noGrp="1" noChangeArrowheads="1"/>
          </p:cNvSpPr>
          <p:nvPr>
            <p:ph type="title"/>
          </p:nvPr>
        </p:nvSpPr>
        <p:spPr bwMode="auto">
          <a:xfrm>
            <a:off x="2286000" y="198438"/>
            <a:ext cx="45720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What is the difference between theine and caffeine?</a:t>
            </a:r>
            <a:endParaRPr lang="en-US" b="1" smtClean="0"/>
          </a:p>
        </p:txBody>
      </p:sp>
      <p:sp>
        <p:nvSpPr>
          <p:cNvPr id="80900" name="Rectangle 3"/>
          <p:cNvSpPr txBox="1">
            <a:spLocks noChangeArrowheads="1"/>
          </p:cNvSpPr>
          <p:nvPr/>
        </p:nvSpPr>
        <p:spPr bwMode="auto">
          <a:xfrm>
            <a:off x="838200" y="2057400"/>
            <a:ext cx="5715000" cy="421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20000"/>
              </a:spcBef>
              <a:buFontTx/>
              <a:buBlip>
                <a:blip r:embed="rId3"/>
              </a:buBlip>
            </a:pPr>
            <a:r>
              <a:rPr lang="fr-FR"/>
              <a:t>Tea contains a little amount of caffeine, approximately 40mg per cup of tea (half less than in the coffee). The level of caffeine varies in fonction of the type of tea and the way it’s prepared.</a:t>
            </a:r>
          </a:p>
          <a:p>
            <a:pPr eaLnBrk="1" hangingPunct="1">
              <a:spcBef>
                <a:spcPct val="20000"/>
              </a:spcBef>
            </a:pPr>
            <a:endParaRPr lang="fr-FR"/>
          </a:p>
          <a:p>
            <a:pPr eaLnBrk="1" hangingPunct="1">
              <a:spcBef>
                <a:spcPct val="20000"/>
              </a:spcBef>
              <a:buFontTx/>
              <a:buBlip>
                <a:blip r:embed="rId3"/>
              </a:buBlip>
            </a:pPr>
            <a:r>
              <a:rPr lang="fr-FR"/>
              <a:t>Theine is the same substance than caffeine, but it has a different name because it’s inside tea and not coffee. </a:t>
            </a: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2" descr="lipton_JCook_des03_interior_master_slid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Market data on Healthy Pleasure</a:t>
            </a:r>
            <a:endParaRPr lang="en-US" b="1" smtClean="0"/>
          </a:p>
        </p:txBody>
      </p:sp>
      <p:sp>
        <p:nvSpPr>
          <p:cNvPr id="1030" name="Text Box 17"/>
          <p:cNvSpPr txBox="1">
            <a:spLocks noChangeArrowheads="1"/>
          </p:cNvSpPr>
          <p:nvPr/>
        </p:nvSpPr>
        <p:spPr bwMode="auto">
          <a:xfrm>
            <a:off x="0" y="1524000"/>
            <a:ext cx="342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fr-FR" sz="1600" b="1"/>
              <a:t>Healthy Pleasure is a huge business opportunity…</a:t>
            </a:r>
            <a:endParaRPr lang="en-US" sz="1600" b="1"/>
          </a:p>
        </p:txBody>
      </p:sp>
      <p:sp>
        <p:nvSpPr>
          <p:cNvPr id="1031" name="Text Box 18"/>
          <p:cNvSpPr txBox="1">
            <a:spLocks noChangeArrowheads="1"/>
          </p:cNvSpPr>
          <p:nvPr/>
        </p:nvSpPr>
        <p:spPr bwMode="auto">
          <a:xfrm>
            <a:off x="3352800" y="1447800"/>
            <a:ext cx="4033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fr-FR" sz="1600" b="1"/>
              <a:t>… but Lipton is behind </a:t>
            </a:r>
          </a:p>
          <a:p>
            <a:pPr algn="ctr" eaLnBrk="1" hangingPunct="1">
              <a:spcBef>
                <a:spcPct val="50000"/>
              </a:spcBef>
            </a:pPr>
            <a:r>
              <a:rPr lang="fr-FR" sz="1600" b="1"/>
              <a:t>market growth!</a:t>
            </a:r>
            <a:endParaRPr lang="en-US" sz="1600" b="1"/>
          </a:p>
        </p:txBody>
      </p:sp>
      <p:graphicFrame>
        <p:nvGraphicFramePr>
          <p:cNvPr id="1026" name="Object 10"/>
          <p:cNvGraphicFramePr>
            <a:graphicFrameLocks noChangeAspect="1"/>
          </p:cNvGraphicFramePr>
          <p:nvPr>
            <p:ph sz="half" idx="4294967295"/>
          </p:nvPr>
        </p:nvGraphicFramePr>
        <p:xfrm>
          <a:off x="3733800" y="3124200"/>
          <a:ext cx="3370263" cy="1728788"/>
        </p:xfrm>
        <a:graphic>
          <a:graphicData uri="http://schemas.openxmlformats.org/presentationml/2006/ole">
            <mc:AlternateContent xmlns:mc="http://schemas.openxmlformats.org/markup-compatibility/2006">
              <mc:Choice xmlns:v="urn:schemas-microsoft-com:vml" Requires="v">
                <p:oleObj spid="_x0000_s1041" name="Chart" r:id="rId4" imgW="7629525" imgH="3914889" progId="MSGraph.Chart.8">
                  <p:embed followColorScheme="full"/>
                </p:oleObj>
              </mc:Choice>
              <mc:Fallback>
                <p:oleObj name="Chart" r:id="rId4" imgW="7629525" imgH="3914889" progId="MSGraph.Chart.8">
                  <p:embed followColorScheme="full"/>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3124200"/>
                        <a:ext cx="3370263" cy="172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2" name="Rectangle 12"/>
          <p:cNvSpPr>
            <a:spLocks noChangeArrowheads="1"/>
          </p:cNvSpPr>
          <p:nvPr/>
        </p:nvSpPr>
        <p:spPr bwMode="auto">
          <a:xfrm>
            <a:off x="3733800" y="4800600"/>
            <a:ext cx="3276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spcBef>
                <a:spcPct val="20000"/>
              </a:spcBef>
              <a:tabLst>
                <a:tab pos="714375" algn="l"/>
              </a:tabLst>
            </a:pPr>
            <a:r>
              <a:rPr lang="en-GB" sz="1000" u="sng">
                <a:latin typeface="Calibri" pitchFamily="34" charset="0"/>
              </a:rPr>
              <a:t>Source</a:t>
            </a:r>
            <a:r>
              <a:rPr lang="en-GB" sz="1000">
                <a:latin typeface="Calibri" pitchFamily="34" charset="0"/>
              </a:rPr>
              <a:t> : Nielsen, 52 wks Oct 07 – 9 countries excl UK, IR, GER.</a:t>
            </a:r>
            <a:endParaRPr lang="en-US" sz="1000">
              <a:latin typeface="Calibri" pitchFamily="34" charset="0"/>
            </a:endParaRPr>
          </a:p>
        </p:txBody>
      </p:sp>
      <p:sp>
        <p:nvSpPr>
          <p:cNvPr id="1033" name="AutoShape 14"/>
          <p:cNvSpPr>
            <a:spLocks noChangeArrowheads="1"/>
          </p:cNvSpPr>
          <p:nvPr/>
        </p:nvSpPr>
        <p:spPr bwMode="auto">
          <a:xfrm>
            <a:off x="4800600" y="2590800"/>
            <a:ext cx="431800" cy="433388"/>
          </a:xfrm>
          <a:prstGeom prst="upArrow">
            <a:avLst>
              <a:gd name="adj1" fmla="val 50000"/>
              <a:gd name="adj2" fmla="val 25092"/>
            </a:avLst>
          </a:prstGeom>
          <a:solidFill>
            <a:srgbClr val="00B050"/>
          </a:solidFill>
          <a:ln w="9525">
            <a:solidFill>
              <a:schemeClr val="tx1"/>
            </a:solidFill>
            <a:miter lim="800000"/>
            <a:headEnd/>
            <a:tailEnd/>
          </a:ln>
        </p:spPr>
        <p:txBody>
          <a:bodyPr wrap="none" anchor="ctr"/>
          <a:lstStyle/>
          <a:p>
            <a:endParaRPr lang="en-US">
              <a:latin typeface="Calibri" pitchFamily="34" charset="0"/>
            </a:endParaRPr>
          </a:p>
        </p:txBody>
      </p:sp>
      <p:sp>
        <p:nvSpPr>
          <p:cNvPr id="1034" name="Oval 15"/>
          <p:cNvSpPr>
            <a:spLocks noChangeArrowheads="1"/>
          </p:cNvSpPr>
          <p:nvPr/>
        </p:nvSpPr>
        <p:spPr bwMode="auto">
          <a:xfrm>
            <a:off x="5257800" y="2514600"/>
            <a:ext cx="1368425" cy="503238"/>
          </a:xfrm>
          <a:prstGeom prst="ellipse">
            <a:avLst/>
          </a:prstGeom>
          <a:noFill/>
          <a:ln w="19050"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34" charset="0"/>
            </a:endParaRPr>
          </a:p>
        </p:txBody>
      </p:sp>
      <p:sp>
        <p:nvSpPr>
          <p:cNvPr id="1035" name="Text Box 13"/>
          <p:cNvSpPr txBox="1">
            <a:spLocks noChangeArrowheads="1"/>
          </p:cNvSpPr>
          <p:nvPr/>
        </p:nvSpPr>
        <p:spPr bwMode="auto">
          <a:xfrm>
            <a:off x="5257800" y="2514600"/>
            <a:ext cx="1322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r>
              <a:rPr lang="en-GB" sz="2400" b="1">
                <a:solidFill>
                  <a:srgbClr val="00B050"/>
                </a:solidFill>
                <a:latin typeface="Calibri" pitchFamily="34" charset="0"/>
              </a:rPr>
              <a:t>+ 1%</a:t>
            </a:r>
          </a:p>
        </p:txBody>
      </p:sp>
      <p:graphicFrame>
        <p:nvGraphicFramePr>
          <p:cNvPr id="1027" name="Object 8"/>
          <p:cNvGraphicFramePr>
            <a:graphicFrameLocks noChangeAspect="1"/>
          </p:cNvGraphicFramePr>
          <p:nvPr>
            <p:ph sz="half" idx="1"/>
          </p:nvPr>
        </p:nvGraphicFramePr>
        <p:xfrm>
          <a:off x="152400" y="3124200"/>
          <a:ext cx="3440113" cy="1895475"/>
        </p:xfrm>
        <a:graphic>
          <a:graphicData uri="http://schemas.openxmlformats.org/presentationml/2006/ole">
            <mc:AlternateContent xmlns:mc="http://schemas.openxmlformats.org/markup-compatibility/2006">
              <mc:Choice xmlns:v="urn:schemas-microsoft-com:vml" Requires="v">
                <p:oleObj spid="_x0000_s1042" name="Graphique" r:id="rId6" imgW="9382087" imgH="5171961" progId="MSGraph.Chart.8">
                  <p:embed followColorScheme="full"/>
                </p:oleObj>
              </mc:Choice>
              <mc:Fallback>
                <p:oleObj name="Graphique" r:id="rId6" imgW="9382087" imgH="5171961" progId="MSGraph.Chart.8">
                  <p:embed followColorScheme="full"/>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 y="3124200"/>
                        <a:ext cx="3440113"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6" name="Rectangle 4"/>
          <p:cNvSpPr>
            <a:spLocks noChangeArrowheads="1"/>
          </p:cNvSpPr>
          <p:nvPr/>
        </p:nvSpPr>
        <p:spPr bwMode="auto">
          <a:xfrm>
            <a:off x="152400" y="4800600"/>
            <a:ext cx="2973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spcBef>
                <a:spcPct val="20000"/>
              </a:spcBef>
              <a:tabLst>
                <a:tab pos="714375" algn="l"/>
              </a:tabLst>
            </a:pPr>
            <a:r>
              <a:rPr lang="en-GB" sz="1000" u="sng">
                <a:latin typeface="Calibri" pitchFamily="34" charset="0"/>
              </a:rPr>
              <a:t>Source</a:t>
            </a:r>
            <a:r>
              <a:rPr lang="en-GB" sz="1000">
                <a:latin typeface="Calibri" pitchFamily="34" charset="0"/>
              </a:rPr>
              <a:t> : Nielsen, total healthy pleasure, 12 countries - 52 wks Oct 07.</a:t>
            </a:r>
            <a:endParaRPr lang="en-US" sz="1000">
              <a:latin typeface="Calibri" pitchFamily="34" charset="0"/>
            </a:endParaRPr>
          </a:p>
        </p:txBody>
      </p:sp>
      <p:sp>
        <p:nvSpPr>
          <p:cNvPr id="1037" name="Text Box 5"/>
          <p:cNvSpPr txBox="1">
            <a:spLocks noChangeArrowheads="1"/>
          </p:cNvSpPr>
          <p:nvPr/>
        </p:nvSpPr>
        <p:spPr bwMode="auto">
          <a:xfrm>
            <a:off x="1828800" y="2514600"/>
            <a:ext cx="134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r>
              <a:rPr lang="en-GB" sz="2800" b="1">
                <a:solidFill>
                  <a:srgbClr val="009900"/>
                </a:solidFill>
                <a:latin typeface="Calibri" pitchFamily="34" charset="0"/>
              </a:rPr>
              <a:t>+ 7 %</a:t>
            </a:r>
          </a:p>
        </p:txBody>
      </p:sp>
      <p:sp>
        <p:nvSpPr>
          <p:cNvPr id="1038" name="AutoShape 6"/>
          <p:cNvSpPr>
            <a:spLocks noChangeArrowheads="1"/>
          </p:cNvSpPr>
          <p:nvPr/>
        </p:nvSpPr>
        <p:spPr bwMode="auto">
          <a:xfrm>
            <a:off x="1219200" y="2514600"/>
            <a:ext cx="439738" cy="484188"/>
          </a:xfrm>
          <a:prstGeom prst="upArrow">
            <a:avLst>
              <a:gd name="adj1" fmla="val 50000"/>
              <a:gd name="adj2" fmla="val 27527"/>
            </a:avLst>
          </a:prstGeom>
          <a:solidFill>
            <a:srgbClr val="00B050"/>
          </a:solidFill>
          <a:ln w="9525">
            <a:solidFill>
              <a:schemeClr val="tx1"/>
            </a:solidFill>
            <a:miter lim="800000"/>
            <a:headEnd/>
            <a:tailEnd/>
          </a:ln>
        </p:spPr>
        <p:txBody>
          <a:bodyPr wrap="none" anchor="ctr"/>
          <a:lstStyle/>
          <a:p>
            <a:endParaRPr lang="en-US">
              <a:latin typeface="Calibri" pitchFamily="34" charset="0"/>
            </a:endParaRPr>
          </a:p>
        </p:txBody>
      </p:sp>
      <p:sp>
        <p:nvSpPr>
          <p:cNvPr id="1039" name="Oval 7"/>
          <p:cNvSpPr>
            <a:spLocks noChangeArrowheads="1"/>
          </p:cNvSpPr>
          <p:nvPr/>
        </p:nvSpPr>
        <p:spPr bwMode="auto">
          <a:xfrm>
            <a:off x="1905000" y="2514600"/>
            <a:ext cx="1101725" cy="484188"/>
          </a:xfrm>
          <a:prstGeom prst="ellipse">
            <a:avLst/>
          </a:prstGeom>
          <a:noFill/>
          <a:ln w="34925"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solidFill>
                <a:srgbClr val="00B050"/>
              </a:solidFill>
              <a:latin typeface="Calibri" pitchFamily="34" charset="0"/>
            </a:endParaRPr>
          </a:p>
        </p:txBody>
      </p:sp>
      <p:cxnSp>
        <p:nvCxnSpPr>
          <p:cNvPr id="20" name="Straight Connector 19"/>
          <p:cNvCxnSpPr/>
          <p:nvPr/>
        </p:nvCxnSpPr>
        <p:spPr>
          <a:xfrm rot="5400000">
            <a:off x="1600201" y="3657600"/>
            <a:ext cx="4114800" cy="31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3" name="TextBox 2"/>
          <p:cNvSpPr txBox="1">
            <a:spLocks noChangeArrowheads="1"/>
          </p:cNvSpPr>
          <p:nvPr/>
        </p:nvSpPr>
        <p:spPr bwMode="auto">
          <a:xfrm>
            <a:off x="1143000" y="2895600"/>
            <a:ext cx="7543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Contacts</a:t>
            </a:r>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5" descr="contacts.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7" name="Rectangle 2"/>
          <p:cNvSpPr>
            <a:spLocks noGrp="1" noChangeArrowheads="1"/>
          </p:cNvSpPr>
          <p:nvPr>
            <p:ph type="title"/>
          </p:nvPr>
        </p:nvSpPr>
        <p:spPr bwMode="auto">
          <a:xfrm>
            <a:off x="381000" y="457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Contact us</a:t>
            </a:r>
            <a:endParaRPr lang="en-US" b="1" smtClean="0"/>
          </a:p>
        </p:txBody>
      </p:sp>
      <p:sp>
        <p:nvSpPr>
          <p:cNvPr id="82948" name="Rectangle 4"/>
          <p:cNvSpPr txBox="1">
            <a:spLocks noChangeArrowheads="1"/>
          </p:cNvSpPr>
          <p:nvPr/>
        </p:nvSpPr>
        <p:spPr bwMode="auto">
          <a:xfrm>
            <a:off x="228600" y="1447800"/>
            <a:ext cx="67818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lnSpc>
                <a:spcPct val="80000"/>
              </a:lnSpc>
              <a:spcBef>
                <a:spcPct val="20000"/>
              </a:spcBef>
              <a:buFontTx/>
              <a:buBlip>
                <a:blip r:embed="rId3"/>
              </a:buBlip>
            </a:pPr>
            <a:r>
              <a:rPr lang="en-GB" sz="1400" b="1"/>
              <a:t>IBC LEADER:  </a:t>
            </a:r>
            <a:r>
              <a:rPr lang="en-GB" sz="1200" b="1"/>
              <a:t>	</a:t>
            </a:r>
          </a:p>
          <a:p>
            <a:pPr lvl="1" eaLnBrk="1" hangingPunct="1">
              <a:lnSpc>
                <a:spcPct val="80000"/>
              </a:lnSpc>
              <a:spcBef>
                <a:spcPct val="20000"/>
              </a:spcBef>
              <a:buFontTx/>
              <a:buBlip>
                <a:blip r:embed="rId4"/>
              </a:buBlip>
            </a:pPr>
            <a:r>
              <a:rPr lang="en-GB" sz="1300"/>
              <a:t>IBC Leader</a:t>
            </a:r>
            <a:r>
              <a:rPr lang="en-GB" sz="1300" b="1"/>
              <a:t>: Didier Veloso</a:t>
            </a:r>
          </a:p>
          <a:p>
            <a:pPr lvl="1" eaLnBrk="1" hangingPunct="1">
              <a:lnSpc>
                <a:spcPct val="80000"/>
              </a:lnSpc>
              <a:spcBef>
                <a:spcPct val="20000"/>
              </a:spcBef>
              <a:buFontTx/>
              <a:buBlip>
                <a:blip r:embed="rId4"/>
              </a:buBlip>
            </a:pPr>
            <a:r>
              <a:rPr lang="en-GB" sz="1300"/>
              <a:t>Project Leader and day to day contact: </a:t>
            </a:r>
            <a:r>
              <a:rPr lang="en-GB" sz="1300" b="1"/>
              <a:t>Natacha Moinard</a:t>
            </a:r>
          </a:p>
          <a:p>
            <a:pPr lvl="1" eaLnBrk="1" hangingPunct="1">
              <a:lnSpc>
                <a:spcPct val="80000"/>
              </a:lnSpc>
              <a:spcBef>
                <a:spcPct val="20000"/>
              </a:spcBef>
              <a:buFontTx/>
              <a:buBlip>
                <a:blip r:embed="rId3"/>
              </a:buBlip>
            </a:pPr>
            <a:endParaRPr lang="en-GB" sz="1200" b="1"/>
          </a:p>
          <a:p>
            <a:pPr eaLnBrk="1" hangingPunct="1">
              <a:lnSpc>
                <a:spcPct val="80000"/>
              </a:lnSpc>
              <a:spcBef>
                <a:spcPct val="20000"/>
              </a:spcBef>
              <a:buFontTx/>
              <a:buBlip>
                <a:blip r:embed="rId3"/>
              </a:buBlip>
            </a:pPr>
            <a:r>
              <a:rPr lang="en-GB" sz="1400" b="1"/>
              <a:t>JAMES COOK TEAM:</a:t>
            </a:r>
          </a:p>
          <a:p>
            <a:pPr lvl="1" eaLnBrk="1" hangingPunct="1">
              <a:lnSpc>
                <a:spcPct val="80000"/>
              </a:lnSpc>
              <a:spcBef>
                <a:spcPct val="20000"/>
              </a:spcBef>
              <a:buFontTx/>
              <a:buBlip>
                <a:blip r:embed="rId4"/>
              </a:buBlip>
            </a:pPr>
            <a:r>
              <a:rPr lang="en-GB" sz="1300"/>
              <a:t>Natasha Moinard </a:t>
            </a:r>
            <a:r>
              <a:rPr lang="en-GB" sz="1300">
                <a:hlinkClick r:id="rId5"/>
              </a:rPr>
              <a:t>natacha.moinard@unilever.com</a:t>
            </a:r>
            <a:r>
              <a:rPr lang="en-GB" sz="1300"/>
              <a:t> +33 1 58.79.34.60</a:t>
            </a:r>
          </a:p>
          <a:p>
            <a:pPr lvl="1" eaLnBrk="1" hangingPunct="1">
              <a:lnSpc>
                <a:spcPct val="80000"/>
              </a:lnSpc>
              <a:spcBef>
                <a:spcPct val="20000"/>
              </a:spcBef>
              <a:buFontTx/>
              <a:buBlip>
                <a:blip r:embed="rId4"/>
              </a:buBlip>
            </a:pPr>
            <a:r>
              <a:rPr lang="en-GB" sz="1300"/>
              <a:t>Isaure de la Rochefordière (travel part) </a:t>
            </a:r>
            <a:r>
              <a:rPr lang="en-GB" sz="1300">
                <a:hlinkClick r:id="rId6"/>
              </a:rPr>
              <a:t>isaure.delarochefordiere@unilever.com</a:t>
            </a:r>
            <a:r>
              <a:rPr lang="en-GB" sz="1300"/>
              <a:t>  +33 1 58.79.34.96</a:t>
            </a:r>
          </a:p>
          <a:p>
            <a:pPr lvl="1" eaLnBrk="1" hangingPunct="1">
              <a:lnSpc>
                <a:spcPct val="80000"/>
              </a:lnSpc>
              <a:spcBef>
                <a:spcPct val="20000"/>
              </a:spcBef>
              <a:buFontTx/>
              <a:buBlip>
                <a:blip r:embed="rId4"/>
              </a:buBlip>
            </a:pPr>
            <a:r>
              <a:rPr lang="en-GB" sz="1300"/>
              <a:t>Marine Berthet (fruit part) </a:t>
            </a:r>
            <a:r>
              <a:rPr lang="en-GB" sz="1300">
                <a:hlinkClick r:id="rId7"/>
              </a:rPr>
              <a:t>marine.berthet@unilever.com</a:t>
            </a:r>
            <a:r>
              <a:rPr lang="en-GB" sz="1300"/>
              <a:t> +33 1 58.79.30.30</a:t>
            </a:r>
          </a:p>
          <a:p>
            <a:pPr eaLnBrk="1" hangingPunct="1">
              <a:lnSpc>
                <a:spcPct val="80000"/>
              </a:lnSpc>
              <a:spcBef>
                <a:spcPct val="20000"/>
              </a:spcBef>
              <a:buFontTx/>
              <a:buBlip>
                <a:blip r:embed="rId3"/>
              </a:buBlip>
            </a:pPr>
            <a:endParaRPr lang="en-GB" sz="1300"/>
          </a:p>
          <a:p>
            <a:pPr eaLnBrk="1" hangingPunct="1">
              <a:lnSpc>
                <a:spcPct val="80000"/>
              </a:lnSpc>
              <a:spcBef>
                <a:spcPct val="20000"/>
              </a:spcBef>
              <a:buFontTx/>
              <a:buBlip>
                <a:blip r:embed="rId3"/>
              </a:buBlip>
            </a:pPr>
            <a:r>
              <a:rPr lang="en-GB" sz="1300" b="1"/>
              <a:t>BRAND AGENCY:</a:t>
            </a:r>
          </a:p>
          <a:p>
            <a:pPr lvl="1" eaLnBrk="1" hangingPunct="1">
              <a:lnSpc>
                <a:spcPct val="80000"/>
              </a:lnSpc>
              <a:spcBef>
                <a:spcPct val="20000"/>
              </a:spcBef>
              <a:buFontTx/>
              <a:buBlip>
                <a:blip r:embed="rId4"/>
              </a:buBlip>
            </a:pPr>
            <a:r>
              <a:rPr lang="en-GB" sz="1300"/>
              <a:t>Philippe Berthelot </a:t>
            </a:r>
            <a:r>
              <a:rPr lang="en-GB" sz="1300">
                <a:hlinkClick r:id="rId8"/>
              </a:rPr>
              <a:t>philippe.berthelot@ddb.fr</a:t>
            </a:r>
            <a:r>
              <a:rPr lang="en-GB" sz="1300"/>
              <a:t> +33 6.63.23.50.95</a:t>
            </a:r>
          </a:p>
          <a:p>
            <a:pPr lvl="1" eaLnBrk="1" hangingPunct="1">
              <a:lnSpc>
                <a:spcPct val="80000"/>
              </a:lnSpc>
              <a:spcBef>
                <a:spcPct val="20000"/>
              </a:spcBef>
              <a:buFontTx/>
              <a:buBlip>
                <a:blip r:embed="rId4"/>
              </a:buBlip>
            </a:pPr>
            <a:r>
              <a:rPr lang="en-GB" sz="1300"/>
              <a:t>Anne Dahlquist </a:t>
            </a:r>
            <a:r>
              <a:rPr lang="en-US" sz="1300"/>
              <a:t>Account Executive</a:t>
            </a:r>
            <a:r>
              <a:rPr lang="en-GB" sz="1300"/>
              <a:t> </a:t>
            </a:r>
            <a:r>
              <a:rPr lang="en-US" sz="1300">
                <a:hlinkClick r:id="rId9"/>
              </a:rPr>
              <a:t>anne.dahlquist@ddb.fr</a:t>
            </a:r>
            <a:r>
              <a:rPr lang="en-US" sz="1300"/>
              <a:t> +33 1 53.32.55.91   </a:t>
            </a:r>
            <a:endParaRPr lang="en-GB" sz="1300"/>
          </a:p>
          <a:p>
            <a:pPr eaLnBrk="1" hangingPunct="1">
              <a:lnSpc>
                <a:spcPct val="80000"/>
              </a:lnSpc>
              <a:spcBef>
                <a:spcPct val="20000"/>
              </a:spcBef>
              <a:buFontTx/>
              <a:buBlip>
                <a:blip r:embed="rId3"/>
              </a:buBlip>
            </a:pPr>
            <a:endParaRPr lang="en-GB" sz="1400"/>
          </a:p>
          <a:p>
            <a:pPr eaLnBrk="1" hangingPunct="1">
              <a:lnSpc>
                <a:spcPct val="80000"/>
              </a:lnSpc>
              <a:spcBef>
                <a:spcPct val="20000"/>
              </a:spcBef>
              <a:buFontTx/>
              <a:buBlip>
                <a:blip r:embed="rId3"/>
              </a:buBlip>
            </a:pPr>
            <a:r>
              <a:rPr lang="en-GB" sz="1400" b="1"/>
              <a:t>CHANNEL AGENCY: </a:t>
            </a:r>
          </a:p>
          <a:p>
            <a:pPr lvl="1" eaLnBrk="1" hangingPunct="1">
              <a:lnSpc>
                <a:spcPct val="80000"/>
              </a:lnSpc>
              <a:spcBef>
                <a:spcPct val="20000"/>
              </a:spcBef>
              <a:buFontTx/>
              <a:buBlip>
                <a:blip r:embed="rId4"/>
              </a:buBlip>
            </a:pPr>
            <a:r>
              <a:rPr lang="en-GB" sz="1300"/>
              <a:t>Cécile Petillon</a:t>
            </a:r>
          </a:p>
          <a:p>
            <a:pPr lvl="1" eaLnBrk="1" hangingPunct="1">
              <a:lnSpc>
                <a:spcPct val="80000"/>
              </a:lnSpc>
              <a:spcBef>
                <a:spcPct val="20000"/>
              </a:spcBef>
              <a:buFontTx/>
              <a:buBlip>
                <a:blip r:embed="rId4"/>
              </a:buBlip>
            </a:pPr>
            <a:r>
              <a:rPr lang="en-US" sz="1300"/>
              <a:t>MindShare, Global Planning Director, Team Unilever</a:t>
            </a:r>
            <a:r>
              <a:rPr lang="en-US" sz="1300" u="sng"/>
              <a:t> </a:t>
            </a:r>
            <a:r>
              <a:rPr lang="en-US" sz="1300" u="sng">
                <a:hlinkClick r:id="rId10" tooltip="mailto:Cecile.Petillon@mindshareworld.com"/>
              </a:rPr>
              <a:t>Cecile.Petillon@mindshareworld.com</a:t>
            </a:r>
            <a:r>
              <a:rPr lang="en-US" sz="1300"/>
              <a:t> Office:  +44 207 969 4266</a:t>
            </a:r>
            <a:endParaRPr lang="en-GB" sz="1300"/>
          </a:p>
          <a:p>
            <a:pPr eaLnBrk="1" hangingPunct="1">
              <a:lnSpc>
                <a:spcPct val="80000"/>
              </a:lnSpc>
              <a:spcBef>
                <a:spcPct val="20000"/>
              </a:spcBef>
              <a:buFontTx/>
              <a:buBlip>
                <a:blip r:embed="rId3"/>
              </a:buBlip>
            </a:pPr>
            <a:endParaRPr lang="en-GB" sz="1200"/>
          </a:p>
          <a:p>
            <a:pPr eaLnBrk="1" hangingPunct="1">
              <a:lnSpc>
                <a:spcPct val="80000"/>
              </a:lnSpc>
              <a:spcBef>
                <a:spcPct val="20000"/>
              </a:spcBef>
              <a:buFontTx/>
              <a:buBlip>
                <a:blip r:embed="rId3"/>
              </a:buBlip>
            </a:pPr>
            <a:r>
              <a:rPr lang="en-GB" sz="1400" b="1"/>
              <a:t>LEAD COUNTRIES INVOLVED: Russia, Poland, France</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1" name="TextBox 2"/>
          <p:cNvSpPr txBox="1">
            <a:spLocks noChangeArrowheads="1"/>
          </p:cNvSpPr>
          <p:nvPr/>
        </p:nvSpPr>
        <p:spPr bwMode="auto">
          <a:xfrm>
            <a:off x="762000" y="2819400"/>
            <a:ext cx="7543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Image Bank</a:t>
            </a:r>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5" name="TextBox 2"/>
          <p:cNvSpPr txBox="1">
            <a:spLocks noChangeArrowheads="1"/>
          </p:cNvSpPr>
          <p:nvPr/>
        </p:nvSpPr>
        <p:spPr bwMode="auto">
          <a:xfrm>
            <a:off x="762000" y="2819400"/>
            <a:ext cx="75438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Image Bank</a:t>
            </a:r>
          </a:p>
          <a:p>
            <a:pPr algn="ctr" eaLnBrk="1" hangingPunct="1"/>
            <a:r>
              <a:rPr lang="fr-FR" sz="3200" b="1">
                <a:solidFill>
                  <a:srgbClr val="C00000"/>
                </a:solidFill>
                <a:latin typeface="Century Gothic" pitchFamily="34" charset="0"/>
              </a:rPr>
              <a:t>-Photos-</a:t>
            </a:r>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6" descr="appendix.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19" name="Rectangle 2"/>
          <p:cNvSpPr>
            <a:spLocks noGrp="1" noChangeArrowheads="1"/>
          </p:cNvSpPr>
          <p:nvPr>
            <p:ph type="title"/>
          </p:nvPr>
        </p:nvSpPr>
        <p:spPr bwMode="auto">
          <a:xfrm>
            <a:off x="381000" y="3810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Blends</a:t>
            </a:r>
            <a:endParaRPr lang="en-US" b="1" smtClean="0"/>
          </a:p>
        </p:txBody>
      </p:sp>
      <p:pic>
        <p:nvPicPr>
          <p:cNvPr id="86020" name="Picture 9" descr="\\mediavault\Active_Clients\unilever\France\Lipton James Cook\planning\new material\2. Photos to be added slide 78\raspberry-bluberry2_dn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2525" y="1676400"/>
            <a:ext cx="2330450" cy="351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1" name="Picture 10" descr="\\mediavault\Active_Clients\unilever\France\Lipton James Cook\planning\new material\2. Photos to be added slide 78\Indian-spice7_dn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3925" y="1752600"/>
            <a:ext cx="227647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2" name="Picture 11" descr="\\mediavault\Active_Clients\unilever\France\Lipton James Cook\planning\new material\2. Photos to be added slide 78\Citrus8_dn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25" y="1676400"/>
            <a:ext cx="2362200" cy="355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6" descr="appendix.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3" name="Rectangle 2"/>
          <p:cNvSpPr>
            <a:spLocks noGrp="1" noChangeArrowheads="1"/>
          </p:cNvSpPr>
          <p:nvPr>
            <p:ph type="title"/>
          </p:nvPr>
        </p:nvSpPr>
        <p:spPr bwMode="auto">
          <a:xfrm>
            <a:off x="381000" y="3810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Fruits &amp; Spices</a:t>
            </a:r>
            <a:endParaRPr lang="en-US" b="1" smtClean="0"/>
          </a:p>
        </p:txBody>
      </p:sp>
      <p:pic>
        <p:nvPicPr>
          <p:cNvPr id="87044" name="Picture 4" descr="\\mediavault\Active_Clients\unilever\France\Lipton James Cook\planning\new material\1. The photos to insert slide 79\Agrumes2_dn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752600"/>
            <a:ext cx="2286000" cy="344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5" name="Picture 3" descr="\\mediavault\Active_Clients\unilever\France\Lipton James Cook\planning\new material\1. The photos to insert slide 79\Spices1_dn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2913" y="1676400"/>
            <a:ext cx="2833687"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6" name="Picture 5" descr="\\mediavault\Active_Clients\unilever\France\Lipton James Cook\planning\new material\1. The photos to insert slide 79\Forest-fruits4_DN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2362200"/>
            <a:ext cx="2590800"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7" name="Picture 2" descr="\\mediavault\Active_Clients\unilever\France\Lipton James Cook\planning\new material\1. The photos to insert slide 79\exotic-fruits4_dn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1219200"/>
            <a:ext cx="2868613"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6" descr="appendix.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7" name="Rectangle 2"/>
          <p:cNvSpPr>
            <a:spLocks noGrp="1" noChangeArrowheads="1"/>
          </p:cNvSpPr>
          <p:nvPr>
            <p:ph type="title"/>
          </p:nvPr>
        </p:nvSpPr>
        <p:spPr bwMode="auto">
          <a:xfrm>
            <a:off x="381000" y="3810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Packs</a:t>
            </a:r>
            <a:endParaRPr lang="en-US" b="1" smtClean="0"/>
          </a:p>
        </p:txBody>
      </p:sp>
      <p:pic>
        <p:nvPicPr>
          <p:cNvPr id="88068" name="Picture 4" descr="\\mediavault\Active_Clients\unilever\France\Lipton James Cook\planning\new material\ADDED TO SLIDE 80\Ambiance-pack-forestfruits_DN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2362200"/>
            <a:ext cx="3328988"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9" name="Picture 3" descr="\\mediavault\Active_Clients\unilever\France\Lipton James Cook\planning\new material\ADDED TO SLIDE 80\caraibes686_DN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2362200"/>
            <a:ext cx="3352800"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1" name="TextBox 2"/>
          <p:cNvSpPr txBox="1">
            <a:spLocks noChangeArrowheads="1"/>
          </p:cNvSpPr>
          <p:nvPr/>
        </p:nvSpPr>
        <p:spPr bwMode="auto">
          <a:xfrm>
            <a:off x="762000" y="2819400"/>
            <a:ext cx="75438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Image Bank</a:t>
            </a:r>
          </a:p>
          <a:p>
            <a:pPr algn="ctr" eaLnBrk="1" hangingPunct="1"/>
            <a:r>
              <a:rPr lang="fr-FR" sz="3200" b="1">
                <a:solidFill>
                  <a:srgbClr val="C00000"/>
                </a:solidFill>
                <a:latin typeface="Century Gothic" pitchFamily="34" charset="0"/>
              </a:rPr>
              <a:t>-3 D Packs-</a:t>
            </a:r>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6" descr="appendix.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5" name="Rectangle 2"/>
          <p:cNvSpPr>
            <a:spLocks noGrp="1" noChangeArrowheads="1"/>
          </p:cNvSpPr>
          <p:nvPr>
            <p:ph type="title"/>
          </p:nvPr>
        </p:nvSpPr>
        <p:spPr bwMode="auto">
          <a:xfrm>
            <a:off x="381000" y="3810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Fruit Teas in Pyramid</a:t>
            </a:r>
            <a:endParaRPr lang="en-US" b="1" smtClean="0"/>
          </a:p>
        </p:txBody>
      </p:sp>
      <p:pic>
        <p:nvPicPr>
          <p:cNvPr id="90116" name="Picture 24" descr="\\mediavault\Active_Clients\unilever\France\Lipton James Cook\planning\new material\pyramids\fruit teas\VANILLA-CARAMEL-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3150" y="3810000"/>
            <a:ext cx="20510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7" name="Picture 25" descr="\\mediavault\Active_Clients\unilever\France\Lipton James Cook\planning\new material\pyramids\fruit teas\BLUE-FRUIT-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3150" y="2667000"/>
            <a:ext cx="2051050"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8" name="Picture 26" descr="\\mediavault\Active_Clients\unilever\France\Lipton James Cook\planning\new material\pyramids\fruit teas\Citrus-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3150" y="1600200"/>
            <a:ext cx="2051050"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9" name="Picture 27" descr="\\mediavault\Active_Clients\unilever\France\Lipton James Cook\planning\new material\pyramids\fruit teas\Forest-Fruit-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0800" y="4800600"/>
            <a:ext cx="205105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0" name="Picture 28" descr="\\mediavault\Active_Clients\unilever\France\Lipton James Cook\planning\new material\pyramids\fruit teas\GREEN-TEA-INTENSE-MINT-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0800" y="3733800"/>
            <a:ext cx="20510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1" name="Picture 29" descr="\\mediavault\Active_Clients\unilever\France\Lipton James Cook\planning\new material\pyramids\fruit teas\GREEN-TEA-MANDARINE-ORANGE-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4800" y="3810000"/>
            <a:ext cx="20510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2" name="Picture 30" descr="\\mediavault\Active_Clients\unilever\France\Lipton James Cook\planning\new material\pyramids\fruit teas\passion-raspberry-2.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90800" y="2667000"/>
            <a:ext cx="20510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3" name="Picture 31" descr="\\mediavault\Active_Clients\unilever\France\Lipton James Cook\planning\new material\pyramids\fruit teas\peach-mango-2.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4800" y="2667000"/>
            <a:ext cx="20510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4" name="Picture 32" descr="\\mediavault\Active_Clients\unilever\France\Lipton James Cook\planning\new material\pyramids\fruit teas\TEA-LEMON-2.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90800" y="1600200"/>
            <a:ext cx="20510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5" name="Picture 33" descr="\\mediavault\Active_Clients\unilever\France\Lipton James Cook\planning\new material\pyramids\fruit teas\TROPICAL-FRUIT-2.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4800" y="1600200"/>
            <a:ext cx="20510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6" descr="appendix.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39" name="Rectangle 2"/>
          <p:cNvSpPr>
            <a:spLocks noGrp="1" noChangeArrowheads="1"/>
          </p:cNvSpPr>
          <p:nvPr>
            <p:ph type="title"/>
          </p:nvPr>
        </p:nvSpPr>
        <p:spPr bwMode="auto">
          <a:xfrm>
            <a:off x="381000" y="3810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Destination Infusions in Pyramid</a:t>
            </a:r>
            <a:endParaRPr lang="en-US" b="1" smtClean="0"/>
          </a:p>
        </p:txBody>
      </p:sp>
      <p:pic>
        <p:nvPicPr>
          <p:cNvPr id="91140" name="Picture 2" descr="\\mediavault\Active_Clients\unilever\France\Lipton James Cook\planning\new material\pyramids\destination infusions\Alps-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447800"/>
            <a:ext cx="3436938"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1" name="Picture 3" descr="\\mediavault\Active_Clients\unilever\France\Lipton James Cook\planning\new material\pyramids\destination infusions\andalusia-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1447800"/>
            <a:ext cx="3436938"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2" name="Picture 4" descr="\\mediavault\Active_Clients\unilever\France\Lipton James Cook\planning\new material\pyramids\destination infusions\Morocco-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3352800"/>
            <a:ext cx="3436938"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3" name="Picture 5" descr="\\mediavault\Active_Clients\unilever\France\Lipton James Cook\planning\new material\pyramids\destination infusions\Tahiti-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7600" y="3352800"/>
            <a:ext cx="3436938"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itle 1"/>
          <p:cNvSpPr>
            <a:spLocks noGrp="1"/>
          </p:cNvSpPr>
          <p:nvPr>
            <p:ph type="title"/>
          </p:nvPr>
        </p:nvSpPr>
        <p:spPr bwMode="auto">
          <a:xfrm>
            <a:off x="457200" y="228600"/>
            <a:ext cx="82296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JC is about healthy pleasure, </a:t>
            </a:r>
            <a:br>
              <a:rPr lang="fr-FR" b="1" smtClean="0"/>
            </a:br>
            <a:r>
              <a:rPr lang="fr-FR" b="1" smtClean="0"/>
              <a:t>a key pillar for Lipton</a:t>
            </a:r>
            <a:endParaRPr lang="en-US" b="1" smtClean="0"/>
          </a:p>
        </p:txBody>
      </p:sp>
      <p:grpSp>
        <p:nvGrpSpPr>
          <p:cNvPr id="21508" name="Group 4"/>
          <p:cNvGrpSpPr>
            <a:grpSpLocks/>
          </p:cNvGrpSpPr>
          <p:nvPr/>
        </p:nvGrpSpPr>
        <p:grpSpPr bwMode="auto">
          <a:xfrm>
            <a:off x="838200" y="1630363"/>
            <a:ext cx="2879725" cy="1655762"/>
            <a:chOff x="204" y="572"/>
            <a:chExt cx="2585" cy="1497"/>
          </a:xfrm>
        </p:grpSpPr>
        <p:sp>
          <p:nvSpPr>
            <p:cNvPr id="21522" name="Rectangle 5" descr="10 %"/>
            <p:cNvSpPr>
              <a:spLocks noChangeArrowheads="1"/>
            </p:cNvSpPr>
            <p:nvPr/>
          </p:nvSpPr>
          <p:spPr bwMode="auto">
            <a:xfrm>
              <a:off x="204" y="572"/>
              <a:ext cx="2585" cy="1497"/>
            </a:xfrm>
            <a:prstGeom prst="rect">
              <a:avLst/>
            </a:prstGeom>
            <a:pattFill prst="pct10">
              <a:fgClr>
                <a:srgbClr val="FFCC99"/>
              </a:fgClr>
              <a:bgClr>
                <a:schemeClr val="bg1"/>
              </a:bgClr>
            </a:pattFill>
            <a:ln w="9525">
              <a:solidFill>
                <a:schemeClr val="tx1"/>
              </a:solidFill>
              <a:miter lim="800000"/>
              <a:headEnd/>
              <a:tailEnd/>
            </a:ln>
          </p:spPr>
          <p:txBody>
            <a:bodyPr wrap="none" anchor="ctr"/>
            <a:lstStyle/>
            <a:p>
              <a:endParaRPr lang="en-US">
                <a:latin typeface="Calibri" pitchFamily="34" charset="0"/>
              </a:endParaRPr>
            </a:p>
          </p:txBody>
        </p:sp>
        <p:grpSp>
          <p:nvGrpSpPr>
            <p:cNvPr id="21523" name="Group 6"/>
            <p:cNvGrpSpPr>
              <a:grpSpLocks/>
            </p:cNvGrpSpPr>
            <p:nvPr/>
          </p:nvGrpSpPr>
          <p:grpSpPr bwMode="auto">
            <a:xfrm>
              <a:off x="386" y="618"/>
              <a:ext cx="2313" cy="1448"/>
              <a:chOff x="0" y="0"/>
              <a:chExt cx="2925" cy="2111"/>
            </a:xfrm>
          </p:grpSpPr>
          <p:pic>
            <p:nvPicPr>
              <p:cNvPr id="21524" name="Picture 7" descr="vision NG july 27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925" cy="2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5" name="Picture 8" descr="RA seal smal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 y="799"/>
                <a:ext cx="689" cy="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4" name="Group 9"/>
          <p:cNvGrpSpPr>
            <a:grpSpLocks/>
          </p:cNvGrpSpPr>
          <p:nvPr/>
        </p:nvGrpSpPr>
        <p:grpSpPr bwMode="auto">
          <a:xfrm>
            <a:off x="838200" y="3581400"/>
            <a:ext cx="5903913" cy="1512888"/>
            <a:chOff x="249" y="2205"/>
            <a:chExt cx="5307" cy="1497"/>
          </a:xfrm>
        </p:grpSpPr>
        <p:sp>
          <p:nvSpPr>
            <p:cNvPr id="21520" name="Rectangle 10" descr="10 %"/>
            <p:cNvSpPr>
              <a:spLocks noChangeArrowheads="1"/>
            </p:cNvSpPr>
            <p:nvPr/>
          </p:nvSpPr>
          <p:spPr bwMode="auto">
            <a:xfrm>
              <a:off x="249" y="2205"/>
              <a:ext cx="5307" cy="1497"/>
            </a:xfrm>
            <a:prstGeom prst="rect">
              <a:avLst/>
            </a:prstGeom>
            <a:pattFill prst="pct10">
              <a:fgClr>
                <a:srgbClr val="FFCC99"/>
              </a:fgClr>
              <a:bgClr>
                <a:schemeClr val="bg1"/>
              </a:bgClr>
            </a:pattFill>
            <a:ln w="9525">
              <a:solidFill>
                <a:schemeClr val="tx1"/>
              </a:solidFill>
              <a:miter lim="800000"/>
              <a:headEnd/>
              <a:tailEnd/>
            </a:ln>
          </p:spPr>
          <p:txBody>
            <a:bodyPr wrap="none" anchor="ctr"/>
            <a:lstStyle/>
            <a:p>
              <a:endParaRPr lang="en-US">
                <a:latin typeface="Calibri" pitchFamily="34" charset="0"/>
              </a:endParaRPr>
            </a:p>
          </p:txBody>
        </p:sp>
        <p:pic>
          <p:nvPicPr>
            <p:cNvPr id="21521" name="Picture 11" descr="vision HP july 27th"/>
            <p:cNvPicPr>
              <a:picLocks noChangeAspect="1" noChangeArrowheads="1"/>
            </p:cNvPicPr>
            <p:nvPr/>
          </p:nvPicPr>
          <p:blipFill>
            <a:blip r:embed="rId5">
              <a:extLst>
                <a:ext uri="{28A0092B-C50C-407E-A947-70E740481C1C}">
                  <a14:useLocalDpi xmlns:a14="http://schemas.microsoft.com/office/drawing/2010/main" val="0"/>
                </a:ext>
              </a:extLst>
            </a:blip>
            <a:srcRect b="71977"/>
            <a:stretch>
              <a:fillRect/>
            </a:stretch>
          </p:blipFill>
          <p:spPr bwMode="auto">
            <a:xfrm>
              <a:off x="295" y="2341"/>
              <a:ext cx="5125" cy="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0" name="Group 12"/>
          <p:cNvGrpSpPr>
            <a:grpSpLocks/>
          </p:cNvGrpSpPr>
          <p:nvPr/>
        </p:nvGrpSpPr>
        <p:grpSpPr bwMode="auto">
          <a:xfrm>
            <a:off x="4006850" y="1630363"/>
            <a:ext cx="2735263" cy="1655762"/>
            <a:chOff x="2971" y="572"/>
            <a:chExt cx="2585" cy="1497"/>
          </a:xfrm>
        </p:grpSpPr>
        <p:sp>
          <p:nvSpPr>
            <p:cNvPr id="21518" name="Rectangle 13" descr="10 %"/>
            <p:cNvSpPr>
              <a:spLocks noChangeArrowheads="1"/>
            </p:cNvSpPr>
            <p:nvPr/>
          </p:nvSpPr>
          <p:spPr bwMode="auto">
            <a:xfrm>
              <a:off x="2971" y="572"/>
              <a:ext cx="2585" cy="1497"/>
            </a:xfrm>
            <a:prstGeom prst="rect">
              <a:avLst/>
            </a:prstGeom>
            <a:pattFill prst="pct10">
              <a:fgClr>
                <a:srgbClr val="FFCC99"/>
              </a:fgClr>
              <a:bgClr>
                <a:schemeClr val="bg1"/>
              </a:bgClr>
            </a:pattFill>
            <a:ln w="9525">
              <a:solidFill>
                <a:schemeClr val="tx1"/>
              </a:solidFill>
              <a:miter lim="800000"/>
              <a:headEnd/>
              <a:tailEnd/>
            </a:ln>
          </p:spPr>
          <p:txBody>
            <a:bodyPr wrap="none" anchor="ctr"/>
            <a:lstStyle/>
            <a:p>
              <a:endParaRPr lang="en-US">
                <a:latin typeface="Calibri" pitchFamily="34" charset="0"/>
              </a:endParaRPr>
            </a:p>
          </p:txBody>
        </p:sp>
        <p:pic>
          <p:nvPicPr>
            <p:cNvPr id="21519" name="Picture 14" descr="BOard active Tea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07" y="602"/>
              <a:ext cx="2222" cy="1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511" name="Line 15"/>
          <p:cNvSpPr>
            <a:spLocks noChangeShapeType="1"/>
          </p:cNvSpPr>
          <p:nvPr/>
        </p:nvSpPr>
        <p:spPr bwMode="auto">
          <a:xfrm>
            <a:off x="1143000" y="3459163"/>
            <a:ext cx="5105400" cy="0"/>
          </a:xfrm>
          <a:prstGeom prst="line">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1512" name="Text Box 16"/>
          <p:cNvSpPr txBox="1">
            <a:spLocks noChangeArrowheads="1"/>
          </p:cNvSpPr>
          <p:nvPr/>
        </p:nvSpPr>
        <p:spPr bwMode="auto">
          <a:xfrm>
            <a:off x="6248400" y="3306763"/>
            <a:ext cx="10080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fr-FR" sz="1200">
                <a:latin typeface="Century Gothic" pitchFamily="34" charset="0"/>
              </a:rPr>
              <a:t>PREMIUM</a:t>
            </a:r>
            <a:endParaRPr lang="en-US" sz="1200">
              <a:latin typeface="Century Gothic" pitchFamily="34" charset="0"/>
            </a:endParaRPr>
          </a:p>
        </p:txBody>
      </p:sp>
      <p:sp>
        <p:nvSpPr>
          <p:cNvPr id="21513" name="Text Box 18"/>
          <p:cNvSpPr txBox="1">
            <a:spLocks noChangeArrowheads="1"/>
          </p:cNvSpPr>
          <p:nvPr/>
        </p:nvSpPr>
        <p:spPr bwMode="auto">
          <a:xfrm>
            <a:off x="3200400" y="1249363"/>
            <a:ext cx="12239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fr-FR" sz="1200">
                <a:latin typeface="Century Gothic" pitchFamily="34" charset="0"/>
              </a:rPr>
              <a:t>FUNCTIONAL</a:t>
            </a:r>
            <a:endParaRPr lang="en-US" sz="1200">
              <a:latin typeface="Century Gothic" pitchFamily="34" charset="0"/>
            </a:endParaRPr>
          </a:p>
        </p:txBody>
      </p:sp>
      <p:sp>
        <p:nvSpPr>
          <p:cNvPr id="21514" name="Text Box 19"/>
          <p:cNvSpPr txBox="1">
            <a:spLocks noChangeArrowheads="1"/>
          </p:cNvSpPr>
          <p:nvPr/>
        </p:nvSpPr>
        <p:spPr bwMode="auto">
          <a:xfrm>
            <a:off x="3124200" y="5105400"/>
            <a:ext cx="1223963" cy="2746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fr-FR" sz="1200">
                <a:latin typeface="Century Gothic" pitchFamily="34" charset="0"/>
              </a:rPr>
              <a:t>PLEASURE</a:t>
            </a:r>
            <a:endParaRPr lang="en-US" sz="1200">
              <a:latin typeface="Century Gothic" pitchFamily="34" charset="0"/>
            </a:endParaRPr>
          </a:p>
        </p:txBody>
      </p:sp>
      <p:sp>
        <p:nvSpPr>
          <p:cNvPr id="21515" name="Text Box 17"/>
          <p:cNvSpPr txBox="1">
            <a:spLocks noChangeArrowheads="1"/>
          </p:cNvSpPr>
          <p:nvPr/>
        </p:nvSpPr>
        <p:spPr bwMode="auto">
          <a:xfrm>
            <a:off x="0" y="3306763"/>
            <a:ext cx="12239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fr-FR" sz="1200">
                <a:latin typeface="Century Gothic" pitchFamily="34" charset="0"/>
              </a:rPr>
              <a:t>MAINSTREAM</a:t>
            </a:r>
            <a:endParaRPr lang="en-US" sz="1200">
              <a:latin typeface="Century Gothic" pitchFamily="34" charset="0"/>
            </a:endParaRPr>
          </a:p>
        </p:txBody>
      </p:sp>
      <p:sp>
        <p:nvSpPr>
          <p:cNvPr id="21516" name="Text Box 21"/>
          <p:cNvSpPr txBox="1">
            <a:spLocks noChangeArrowheads="1"/>
          </p:cNvSpPr>
          <p:nvPr/>
        </p:nvSpPr>
        <p:spPr bwMode="auto">
          <a:xfrm>
            <a:off x="2133600" y="5410200"/>
            <a:ext cx="510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GB" sz="1400" b="1"/>
              <a:t>OBJECTIVE</a:t>
            </a:r>
            <a:r>
              <a:rPr lang="en-GB" sz="1400"/>
              <a:t>: Accelerate Lipton growth in healthy HP offers (+5% vs +1%).</a:t>
            </a:r>
            <a:endParaRPr lang="en-US" sz="1400"/>
          </a:p>
        </p:txBody>
      </p:sp>
      <p:pic>
        <p:nvPicPr>
          <p:cNvPr id="21517" name="Picture 2" descr="\\mediavault\Active_Clients\unilever\France\Lipton James Cook\planning\Final Presentation_to_be_exported\bullets\pinappl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93850" y="5257800"/>
            <a:ext cx="53975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3" name="TextBox 2"/>
          <p:cNvSpPr txBox="1">
            <a:spLocks noChangeArrowheads="1"/>
          </p:cNvSpPr>
          <p:nvPr/>
        </p:nvSpPr>
        <p:spPr bwMode="auto">
          <a:xfrm>
            <a:off x="762000" y="2819400"/>
            <a:ext cx="75438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Image Bank</a:t>
            </a:r>
          </a:p>
          <a:p>
            <a:pPr algn="ctr" eaLnBrk="1" hangingPunct="1"/>
            <a:r>
              <a:rPr lang="fr-FR" sz="3200" b="1">
                <a:solidFill>
                  <a:srgbClr val="C00000"/>
                </a:solidFill>
                <a:latin typeface="Century Gothic" pitchFamily="34" charset="0"/>
              </a:rPr>
              <a:t>-Innovations FOP-</a:t>
            </a:r>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6" descr="appendix.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7" name="Rectangle 2"/>
          <p:cNvSpPr>
            <a:spLocks noGrp="1" noChangeArrowheads="1"/>
          </p:cNvSpPr>
          <p:nvPr>
            <p:ph type="title"/>
          </p:nvPr>
        </p:nvSpPr>
        <p:spPr bwMode="auto">
          <a:xfrm>
            <a:off x="381000" y="3810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New Fruit infusions « Sexy »</a:t>
            </a:r>
            <a:endParaRPr lang="en-US" b="1" smtClean="0"/>
          </a:p>
        </p:txBody>
      </p:sp>
      <p:pic>
        <p:nvPicPr>
          <p:cNvPr id="93188" name="Picture 10"/>
          <p:cNvPicPr>
            <a:picLocks noChangeAspect="1" noChangeArrowheads="1"/>
          </p:cNvPicPr>
          <p:nvPr/>
        </p:nvPicPr>
        <p:blipFill>
          <a:blip r:embed="rId3">
            <a:extLst>
              <a:ext uri="{28A0092B-C50C-407E-A947-70E740481C1C}">
                <a14:useLocalDpi xmlns:a14="http://schemas.microsoft.com/office/drawing/2010/main" val="0"/>
              </a:ext>
            </a:extLst>
          </a:blip>
          <a:srcRect l="26244" t="19252" r="24538" b="18036"/>
          <a:stretch>
            <a:fillRect/>
          </a:stretch>
        </p:blipFill>
        <p:spPr bwMode="auto">
          <a:xfrm>
            <a:off x="531813" y="1828800"/>
            <a:ext cx="3125787"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89" name="Picture 11"/>
          <p:cNvPicPr>
            <a:picLocks noChangeAspect="1" noChangeArrowheads="1"/>
          </p:cNvPicPr>
          <p:nvPr/>
        </p:nvPicPr>
        <p:blipFill>
          <a:blip r:embed="rId4">
            <a:extLst>
              <a:ext uri="{28A0092B-C50C-407E-A947-70E740481C1C}">
                <a14:useLocalDpi xmlns:a14="http://schemas.microsoft.com/office/drawing/2010/main" val="0"/>
              </a:ext>
            </a:extLst>
          </a:blip>
          <a:srcRect l="27560" t="19252" r="23886" b="18036"/>
          <a:stretch>
            <a:fillRect/>
          </a:stretch>
        </p:blipFill>
        <p:spPr bwMode="auto">
          <a:xfrm>
            <a:off x="3810000" y="1828800"/>
            <a:ext cx="306705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6" descr="appendix.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1" name="Rectangle 2"/>
          <p:cNvSpPr>
            <a:spLocks noGrp="1" noChangeArrowheads="1"/>
          </p:cNvSpPr>
          <p:nvPr>
            <p:ph type="title"/>
          </p:nvPr>
        </p:nvSpPr>
        <p:spPr bwMode="auto">
          <a:xfrm>
            <a:off x="381000" y="3810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New Travel teas « Rituals »</a:t>
            </a:r>
            <a:endParaRPr lang="en-US" b="1" smtClean="0"/>
          </a:p>
        </p:txBody>
      </p:sp>
      <p:pic>
        <p:nvPicPr>
          <p:cNvPr id="94212" name="Picture 4"/>
          <p:cNvPicPr>
            <a:picLocks noChangeAspect="1" noChangeArrowheads="1"/>
          </p:cNvPicPr>
          <p:nvPr/>
        </p:nvPicPr>
        <p:blipFill>
          <a:blip r:embed="rId3">
            <a:extLst>
              <a:ext uri="{28A0092B-C50C-407E-A947-70E740481C1C}">
                <a14:useLocalDpi xmlns:a14="http://schemas.microsoft.com/office/drawing/2010/main" val="0"/>
              </a:ext>
            </a:extLst>
          </a:blip>
          <a:srcRect l="10504" t="17516" r="10750" b="49788"/>
          <a:stretch>
            <a:fillRect/>
          </a:stretch>
        </p:blipFill>
        <p:spPr bwMode="auto">
          <a:xfrm>
            <a:off x="762000" y="1524000"/>
            <a:ext cx="6051550" cy="188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3" name="Picture 5"/>
          <p:cNvPicPr>
            <a:picLocks noChangeAspect="1" noChangeArrowheads="1"/>
          </p:cNvPicPr>
          <p:nvPr/>
        </p:nvPicPr>
        <p:blipFill>
          <a:blip r:embed="rId3">
            <a:extLst>
              <a:ext uri="{28A0092B-C50C-407E-A947-70E740481C1C}">
                <a14:useLocalDpi xmlns:a14="http://schemas.microsoft.com/office/drawing/2010/main" val="0"/>
              </a:ext>
            </a:extLst>
          </a:blip>
          <a:srcRect l="10504" t="58971" r="37978" b="8989"/>
          <a:stretch>
            <a:fillRect/>
          </a:stretch>
        </p:blipFill>
        <p:spPr bwMode="auto">
          <a:xfrm>
            <a:off x="1914525" y="3822700"/>
            <a:ext cx="398462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mediavault\Active_Clients\unilever\France\Lipton James Cook\planning\Final Presentation_to_be_exported\lipton_JCook_des03_interior_title_rv04_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5" name="TextBox 2"/>
          <p:cNvSpPr txBox="1">
            <a:spLocks noChangeArrowheads="1"/>
          </p:cNvSpPr>
          <p:nvPr/>
        </p:nvSpPr>
        <p:spPr bwMode="auto">
          <a:xfrm>
            <a:off x="762000" y="2819400"/>
            <a:ext cx="75438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3200" b="1">
                <a:solidFill>
                  <a:srgbClr val="C00000"/>
                </a:solidFill>
                <a:latin typeface="Century Gothic" pitchFamily="34" charset="0"/>
              </a:rPr>
              <a:t>Image Bank</a:t>
            </a:r>
          </a:p>
          <a:p>
            <a:pPr algn="ctr" eaLnBrk="1" hangingPunct="1"/>
            <a:r>
              <a:rPr lang="fr-FR" sz="3200" b="1">
                <a:solidFill>
                  <a:srgbClr val="C00000"/>
                </a:solidFill>
                <a:latin typeface="Century Gothic" pitchFamily="34" charset="0"/>
              </a:rPr>
              <a:t>-Other SKUs-</a:t>
            </a:r>
            <a:endParaRPr lang="en-US" sz="3200" b="1">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6" descr="appendix.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59" name="Rectangle 2"/>
          <p:cNvSpPr>
            <a:spLocks noGrp="1" noChangeArrowheads="1"/>
          </p:cNvSpPr>
          <p:nvPr>
            <p:ph type="title"/>
          </p:nvPr>
        </p:nvSpPr>
        <p:spPr bwMode="auto">
          <a:xfrm>
            <a:off x="381000" y="3810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Fruit teas in double chamber</a:t>
            </a:r>
            <a:endParaRPr lang="en-US" b="1" smtClean="0"/>
          </a:p>
        </p:txBody>
      </p:sp>
      <p:pic>
        <p:nvPicPr>
          <p:cNvPr id="96260" name="Picture 4"/>
          <p:cNvPicPr>
            <a:picLocks noChangeAspect="1" noChangeArrowheads="1"/>
          </p:cNvPicPr>
          <p:nvPr/>
        </p:nvPicPr>
        <p:blipFill>
          <a:blip r:embed="rId3">
            <a:extLst>
              <a:ext uri="{28A0092B-C50C-407E-A947-70E740481C1C}">
                <a14:useLocalDpi xmlns:a14="http://schemas.microsoft.com/office/drawing/2010/main" val="0"/>
              </a:ext>
            </a:extLst>
          </a:blip>
          <a:srcRect l="44426" t="36914" r="37396" b="51784"/>
          <a:stretch>
            <a:fillRect/>
          </a:stretch>
        </p:blipFill>
        <p:spPr bwMode="auto">
          <a:xfrm>
            <a:off x="2971800" y="4841875"/>
            <a:ext cx="1752600"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96261" name="Picture 5"/>
          <p:cNvPicPr>
            <a:picLocks noChangeAspect="1" noChangeArrowheads="1"/>
          </p:cNvPicPr>
          <p:nvPr/>
        </p:nvPicPr>
        <p:blipFill>
          <a:blip r:embed="rId3">
            <a:extLst>
              <a:ext uri="{28A0092B-C50C-407E-A947-70E740481C1C}">
                <a14:useLocalDpi xmlns:a14="http://schemas.microsoft.com/office/drawing/2010/main" val="0"/>
              </a:ext>
            </a:extLst>
          </a:blip>
          <a:srcRect l="24805" t="49130" r="37396" b="40935"/>
          <a:stretch>
            <a:fillRect/>
          </a:stretch>
        </p:blipFill>
        <p:spPr bwMode="auto">
          <a:xfrm>
            <a:off x="3000375" y="3962400"/>
            <a:ext cx="362902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9626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3962400"/>
            <a:ext cx="16335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3" name="Picture 13"/>
          <p:cNvPicPr>
            <a:picLocks noChangeAspect="1" noChangeArrowheads="1"/>
          </p:cNvPicPr>
          <p:nvPr/>
        </p:nvPicPr>
        <p:blipFill>
          <a:blip r:embed="rId5">
            <a:extLst>
              <a:ext uri="{28A0092B-C50C-407E-A947-70E740481C1C}">
                <a14:useLocalDpi xmlns:a14="http://schemas.microsoft.com/office/drawing/2010/main" val="0"/>
              </a:ext>
            </a:extLst>
          </a:blip>
          <a:srcRect l="28212" t="19807" r="44893" b="60049"/>
          <a:stretch>
            <a:fillRect/>
          </a:stretch>
        </p:blipFill>
        <p:spPr bwMode="auto">
          <a:xfrm>
            <a:off x="5553075" y="2057400"/>
            <a:ext cx="13716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64" name="Text Box 14"/>
          <p:cNvSpPr txBox="1">
            <a:spLocks noChangeArrowheads="1"/>
          </p:cNvSpPr>
          <p:nvPr/>
        </p:nvSpPr>
        <p:spPr bwMode="auto">
          <a:xfrm>
            <a:off x="239713" y="1752600"/>
            <a:ext cx="8270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fr-FR" u="sng"/>
              <a:t>WE </a:t>
            </a:r>
            <a:endParaRPr lang="en-US" u="sng"/>
          </a:p>
        </p:txBody>
      </p:sp>
      <p:sp>
        <p:nvSpPr>
          <p:cNvPr id="96265" name="Text Box 15"/>
          <p:cNvSpPr txBox="1">
            <a:spLocks noChangeArrowheads="1"/>
          </p:cNvSpPr>
          <p:nvPr/>
        </p:nvSpPr>
        <p:spPr bwMode="auto">
          <a:xfrm>
            <a:off x="228600" y="4191000"/>
            <a:ext cx="7921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fr-FR" u="sng"/>
              <a:t>FR</a:t>
            </a:r>
            <a:endParaRPr lang="en-US" u="sng"/>
          </a:p>
        </p:txBody>
      </p:sp>
      <p:pic>
        <p:nvPicPr>
          <p:cNvPr id="96266" name="Picture 16"/>
          <p:cNvPicPr>
            <a:picLocks noChangeAspect="1" noChangeArrowheads="1"/>
          </p:cNvPicPr>
          <p:nvPr/>
        </p:nvPicPr>
        <p:blipFill>
          <a:blip r:embed="rId6">
            <a:extLst>
              <a:ext uri="{28A0092B-C50C-407E-A947-70E740481C1C}">
                <a14:useLocalDpi xmlns:a14="http://schemas.microsoft.com/office/drawing/2010/main" val="0"/>
              </a:ext>
            </a:extLst>
          </a:blip>
          <a:srcRect l="15089" t="43422" r="52098" b="28569"/>
          <a:stretch>
            <a:fillRect/>
          </a:stretch>
        </p:blipFill>
        <p:spPr bwMode="auto">
          <a:xfrm>
            <a:off x="990600" y="1524000"/>
            <a:ext cx="1371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7" name="Picture 17"/>
          <p:cNvPicPr>
            <a:picLocks noChangeAspect="1" noChangeArrowheads="1"/>
          </p:cNvPicPr>
          <p:nvPr/>
        </p:nvPicPr>
        <p:blipFill>
          <a:blip r:embed="rId7">
            <a:extLst>
              <a:ext uri="{28A0092B-C50C-407E-A947-70E740481C1C}">
                <a14:useLocalDpi xmlns:a14="http://schemas.microsoft.com/office/drawing/2010/main" val="0"/>
              </a:ext>
            </a:extLst>
          </a:blip>
          <a:srcRect l="15755" t="43422" r="51433" b="28569"/>
          <a:stretch>
            <a:fillRect/>
          </a:stretch>
        </p:blipFill>
        <p:spPr bwMode="auto">
          <a:xfrm>
            <a:off x="990600" y="2543175"/>
            <a:ext cx="1371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8" name="Picture 18"/>
          <p:cNvPicPr>
            <a:picLocks noChangeAspect="1" noChangeArrowheads="1"/>
          </p:cNvPicPr>
          <p:nvPr/>
        </p:nvPicPr>
        <p:blipFill>
          <a:blip r:embed="rId8">
            <a:extLst>
              <a:ext uri="{28A0092B-C50C-407E-A947-70E740481C1C}">
                <a14:useLocalDpi xmlns:a14="http://schemas.microsoft.com/office/drawing/2010/main" val="0"/>
              </a:ext>
            </a:extLst>
          </a:blip>
          <a:srcRect l="15089" t="43750" r="52098" b="29128"/>
          <a:stretch>
            <a:fillRect/>
          </a:stretch>
        </p:blipFill>
        <p:spPr bwMode="auto">
          <a:xfrm>
            <a:off x="4029075" y="2552700"/>
            <a:ext cx="13716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9" name="Picture 19"/>
          <p:cNvPicPr>
            <a:picLocks noChangeAspect="1" noChangeArrowheads="1"/>
          </p:cNvPicPr>
          <p:nvPr/>
        </p:nvPicPr>
        <p:blipFill>
          <a:blip r:embed="rId9">
            <a:extLst>
              <a:ext uri="{28A0092B-C50C-407E-A947-70E740481C1C}">
                <a14:useLocalDpi xmlns:a14="http://schemas.microsoft.com/office/drawing/2010/main" val="0"/>
              </a:ext>
            </a:extLst>
          </a:blip>
          <a:srcRect l="15755" t="43750" r="51433" b="29128"/>
          <a:stretch>
            <a:fillRect/>
          </a:stretch>
        </p:blipFill>
        <p:spPr bwMode="auto">
          <a:xfrm>
            <a:off x="2505075" y="1524000"/>
            <a:ext cx="13716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0" name="Picture 20"/>
          <p:cNvPicPr>
            <a:picLocks noChangeAspect="1" noChangeArrowheads="1"/>
          </p:cNvPicPr>
          <p:nvPr/>
        </p:nvPicPr>
        <p:blipFill>
          <a:blip r:embed="rId10">
            <a:extLst>
              <a:ext uri="{28A0092B-C50C-407E-A947-70E740481C1C}">
                <a14:useLocalDpi xmlns:a14="http://schemas.microsoft.com/office/drawing/2010/main" val="0"/>
              </a:ext>
            </a:extLst>
          </a:blip>
          <a:srcRect l="15755" t="43750" r="52084" b="29128"/>
          <a:stretch>
            <a:fillRect/>
          </a:stretch>
        </p:blipFill>
        <p:spPr bwMode="auto">
          <a:xfrm>
            <a:off x="2505075" y="2530475"/>
            <a:ext cx="1371600"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1" name="Picture 21"/>
          <p:cNvPicPr>
            <a:picLocks noChangeAspect="1" noChangeArrowheads="1"/>
          </p:cNvPicPr>
          <p:nvPr/>
        </p:nvPicPr>
        <p:blipFill>
          <a:blip r:embed="rId11">
            <a:extLst>
              <a:ext uri="{28A0092B-C50C-407E-A947-70E740481C1C}">
                <a14:useLocalDpi xmlns:a14="http://schemas.microsoft.com/office/drawing/2010/main" val="0"/>
              </a:ext>
            </a:extLst>
          </a:blip>
          <a:srcRect l="15105" t="43422" r="51431" b="28569"/>
          <a:stretch>
            <a:fillRect/>
          </a:stretch>
        </p:blipFill>
        <p:spPr bwMode="auto">
          <a:xfrm>
            <a:off x="4029075" y="1524000"/>
            <a:ext cx="137160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6" descr="appendix.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3" name="Rectangle 2"/>
          <p:cNvSpPr>
            <a:spLocks noGrp="1" noChangeArrowheads="1"/>
          </p:cNvSpPr>
          <p:nvPr>
            <p:ph type="title"/>
          </p:nvPr>
        </p:nvSpPr>
        <p:spPr bwMode="auto">
          <a:xfrm>
            <a:off x="381000" y="3810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Fruit infusions in double chamber</a:t>
            </a:r>
            <a:endParaRPr lang="en-US" b="1" smtClean="0"/>
          </a:p>
        </p:txBody>
      </p:sp>
      <p:sp>
        <p:nvSpPr>
          <p:cNvPr id="97284" name="Text Box 15"/>
          <p:cNvSpPr txBox="1">
            <a:spLocks noChangeArrowheads="1"/>
          </p:cNvSpPr>
          <p:nvPr/>
        </p:nvSpPr>
        <p:spPr bwMode="auto">
          <a:xfrm>
            <a:off x="381000" y="3200400"/>
            <a:ext cx="7921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fr-FR" u="sng"/>
              <a:t>FR</a:t>
            </a:r>
            <a:endParaRPr lang="en-US" u="sng"/>
          </a:p>
        </p:txBody>
      </p:sp>
      <p:pic>
        <p:nvPicPr>
          <p:cNvPr id="9728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971800"/>
            <a:ext cx="2241550" cy="105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8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1600200"/>
            <a:ext cx="2239963"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87"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4267200"/>
            <a:ext cx="2241550" cy="106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88"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0" y="4267200"/>
            <a:ext cx="2208213"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89"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0" y="1600200"/>
            <a:ext cx="224155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90"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62400" y="2971800"/>
            <a:ext cx="2239963" cy="105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6" descr="appendix.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07" name="Rectangle 2"/>
          <p:cNvSpPr>
            <a:spLocks noGrp="1" noChangeArrowheads="1"/>
          </p:cNvSpPr>
          <p:nvPr>
            <p:ph type="title"/>
          </p:nvPr>
        </p:nvSpPr>
        <p:spPr bwMode="auto">
          <a:xfrm>
            <a:off x="228600" y="4572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Specialty teas in DC/mousseline</a:t>
            </a:r>
            <a:endParaRPr lang="en-US" b="1" smtClean="0"/>
          </a:p>
        </p:txBody>
      </p:sp>
      <p:sp>
        <p:nvSpPr>
          <p:cNvPr id="98308" name="Text Box 4"/>
          <p:cNvSpPr txBox="1">
            <a:spLocks noChangeArrowheads="1"/>
          </p:cNvSpPr>
          <p:nvPr/>
        </p:nvSpPr>
        <p:spPr bwMode="auto">
          <a:xfrm>
            <a:off x="152400" y="1676400"/>
            <a:ext cx="1584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fr-FR" sz="1600" u="sng"/>
              <a:t>WE DC</a:t>
            </a:r>
            <a:endParaRPr lang="en-US" sz="1600" u="sng"/>
          </a:p>
        </p:txBody>
      </p:sp>
      <p:sp>
        <p:nvSpPr>
          <p:cNvPr id="98309" name="Text Box 5"/>
          <p:cNvSpPr txBox="1">
            <a:spLocks noChangeArrowheads="1"/>
          </p:cNvSpPr>
          <p:nvPr/>
        </p:nvSpPr>
        <p:spPr bwMode="auto">
          <a:xfrm>
            <a:off x="228600" y="4516438"/>
            <a:ext cx="1511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fr-FR" sz="1600" u="sng"/>
              <a:t>FR Mousselines</a:t>
            </a:r>
            <a:endParaRPr lang="en-US" sz="1600" u="sng"/>
          </a:p>
        </p:txBody>
      </p:sp>
      <p:pic>
        <p:nvPicPr>
          <p:cNvPr id="98310" name="Picture 6"/>
          <p:cNvPicPr>
            <a:picLocks noChangeAspect="1" noChangeArrowheads="1"/>
          </p:cNvPicPr>
          <p:nvPr/>
        </p:nvPicPr>
        <p:blipFill>
          <a:blip r:embed="rId3">
            <a:extLst>
              <a:ext uri="{28A0092B-C50C-407E-A947-70E740481C1C}">
                <a14:useLocalDpi xmlns:a14="http://schemas.microsoft.com/office/drawing/2010/main" val="0"/>
              </a:ext>
            </a:extLst>
          </a:blip>
          <a:srcRect l="20674" t="24498" r="7799" b="50160"/>
          <a:stretch>
            <a:fillRect/>
          </a:stretch>
        </p:blipFill>
        <p:spPr bwMode="auto">
          <a:xfrm>
            <a:off x="1679575" y="1611313"/>
            <a:ext cx="4264025" cy="113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1" name="Picture 7"/>
          <p:cNvPicPr>
            <a:picLocks noChangeAspect="1" noChangeArrowheads="1"/>
          </p:cNvPicPr>
          <p:nvPr/>
        </p:nvPicPr>
        <p:blipFill>
          <a:blip r:embed="rId3">
            <a:extLst>
              <a:ext uri="{28A0092B-C50C-407E-A947-70E740481C1C}">
                <a14:useLocalDpi xmlns:a14="http://schemas.microsoft.com/office/drawing/2010/main" val="0"/>
              </a:ext>
            </a:extLst>
          </a:blip>
          <a:srcRect l="20674" t="58780" r="7799" b="15123"/>
          <a:stretch>
            <a:fillRect/>
          </a:stretch>
        </p:blipFill>
        <p:spPr bwMode="auto">
          <a:xfrm>
            <a:off x="1679575" y="2795588"/>
            <a:ext cx="4264025" cy="116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2" name="Picture 9"/>
          <p:cNvPicPr>
            <a:picLocks noChangeAspect="1" noChangeArrowheads="1"/>
          </p:cNvPicPr>
          <p:nvPr/>
        </p:nvPicPr>
        <p:blipFill>
          <a:blip r:embed="rId4">
            <a:extLst>
              <a:ext uri="{28A0092B-C50C-407E-A947-70E740481C1C}">
                <a14:useLocalDpi xmlns:a14="http://schemas.microsoft.com/office/drawing/2010/main" val="0"/>
              </a:ext>
            </a:extLst>
          </a:blip>
          <a:srcRect l="41335" t="34125" r="29788" b="45755"/>
          <a:stretch>
            <a:fillRect/>
          </a:stretch>
        </p:blipFill>
        <p:spPr bwMode="auto">
          <a:xfrm>
            <a:off x="5257800" y="4419600"/>
            <a:ext cx="163195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3" name="Picture 10"/>
          <p:cNvPicPr>
            <a:picLocks noChangeAspect="1" noChangeArrowheads="1"/>
          </p:cNvPicPr>
          <p:nvPr/>
        </p:nvPicPr>
        <p:blipFill>
          <a:blip r:embed="rId4">
            <a:extLst>
              <a:ext uri="{28A0092B-C50C-407E-A947-70E740481C1C}">
                <a14:useLocalDpi xmlns:a14="http://schemas.microsoft.com/office/drawing/2010/main" val="0"/>
              </a:ext>
            </a:extLst>
          </a:blip>
          <a:srcRect l="41335" t="63002" r="29788" b="15991"/>
          <a:stretch>
            <a:fillRect/>
          </a:stretch>
        </p:blipFill>
        <p:spPr bwMode="auto">
          <a:xfrm>
            <a:off x="3505200" y="4419600"/>
            <a:ext cx="1633538"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4" name="Picture 11"/>
          <p:cNvPicPr>
            <a:picLocks noChangeAspect="1" noChangeArrowheads="1"/>
          </p:cNvPicPr>
          <p:nvPr/>
        </p:nvPicPr>
        <p:blipFill>
          <a:blip r:embed="rId5">
            <a:extLst>
              <a:ext uri="{28A0092B-C50C-407E-A947-70E740481C1C}">
                <a14:useLocalDpi xmlns:a14="http://schemas.microsoft.com/office/drawing/2010/main" val="0"/>
              </a:ext>
            </a:extLst>
          </a:blip>
          <a:srcRect l="41348" t="14005" r="28458" b="65297"/>
          <a:stretch>
            <a:fillRect/>
          </a:stretch>
        </p:blipFill>
        <p:spPr bwMode="auto">
          <a:xfrm>
            <a:off x="1676400" y="4419600"/>
            <a:ext cx="1690688"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5" name="Text Box 13"/>
          <p:cNvSpPr txBox="1">
            <a:spLocks noChangeArrowheads="1"/>
          </p:cNvSpPr>
          <p:nvPr/>
        </p:nvSpPr>
        <p:spPr bwMode="auto">
          <a:xfrm>
            <a:off x="6019800" y="1600200"/>
            <a:ext cx="10795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fr-FR"/>
              <a:t>Design TBC</a:t>
            </a:r>
            <a:endParaRPr lang="en-US"/>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6" descr="appendix._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1" name="Rectangle 2"/>
          <p:cNvSpPr>
            <a:spLocks noGrp="1" noChangeArrowheads="1"/>
          </p:cNvSpPr>
          <p:nvPr>
            <p:ph type="title"/>
          </p:nvPr>
        </p:nvSpPr>
        <p:spPr bwMode="auto">
          <a:xfrm>
            <a:off x="457200" y="3810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Diamond designs for Russia</a:t>
            </a:r>
            <a:endParaRPr lang="en-US" b="1" smtClean="0"/>
          </a:p>
        </p:txBody>
      </p:sp>
      <p:grpSp>
        <p:nvGrpSpPr>
          <p:cNvPr id="99332" name="Group 24"/>
          <p:cNvGrpSpPr>
            <a:grpSpLocks/>
          </p:cNvGrpSpPr>
          <p:nvPr/>
        </p:nvGrpSpPr>
        <p:grpSpPr bwMode="auto">
          <a:xfrm>
            <a:off x="1219200" y="4267200"/>
            <a:ext cx="5715000" cy="877888"/>
            <a:chOff x="884" y="2931"/>
            <a:chExt cx="4557" cy="700"/>
          </a:xfrm>
        </p:grpSpPr>
        <p:pic>
          <p:nvPicPr>
            <p:cNvPr id="9934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6" y="2931"/>
              <a:ext cx="685" cy="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4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9" y="2931"/>
              <a:ext cx="717" cy="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42"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50" y="2938"/>
              <a:ext cx="686" cy="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9343" name="Group 8"/>
            <p:cNvGrpSpPr>
              <a:grpSpLocks noChangeAspect="1"/>
            </p:cNvGrpSpPr>
            <p:nvPr/>
          </p:nvGrpSpPr>
          <p:grpSpPr bwMode="auto">
            <a:xfrm>
              <a:off x="884" y="2953"/>
              <a:ext cx="686" cy="681"/>
              <a:chOff x="1187" y="3614"/>
              <a:chExt cx="686" cy="681"/>
            </a:xfrm>
          </p:grpSpPr>
          <p:sp>
            <p:nvSpPr>
              <p:cNvPr id="99350" name="AutoShape 9"/>
              <p:cNvSpPr>
                <a:spLocks noChangeAspect="1" noChangeArrowheads="1" noTextEdit="1"/>
              </p:cNvSpPr>
              <p:nvPr/>
            </p:nvSpPr>
            <p:spPr bwMode="auto">
              <a:xfrm>
                <a:off x="1187" y="3614"/>
                <a:ext cx="683"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99351"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 y="3614"/>
                <a:ext cx="686" cy="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9344" name="Group 11"/>
            <p:cNvGrpSpPr>
              <a:grpSpLocks noChangeAspect="1"/>
            </p:cNvGrpSpPr>
            <p:nvPr/>
          </p:nvGrpSpPr>
          <p:grpSpPr bwMode="auto">
            <a:xfrm>
              <a:off x="3946" y="2931"/>
              <a:ext cx="719" cy="692"/>
              <a:chOff x="4249" y="3592"/>
              <a:chExt cx="719" cy="692"/>
            </a:xfrm>
          </p:grpSpPr>
          <p:sp>
            <p:nvSpPr>
              <p:cNvPr id="99348" name="AutoShape 12"/>
              <p:cNvSpPr>
                <a:spLocks noChangeAspect="1" noChangeArrowheads="1" noTextEdit="1"/>
              </p:cNvSpPr>
              <p:nvPr/>
            </p:nvSpPr>
            <p:spPr bwMode="auto">
              <a:xfrm>
                <a:off x="4249" y="3592"/>
                <a:ext cx="716" cy="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99349"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49" y="3592"/>
                <a:ext cx="719"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9345" name="Group 14"/>
            <p:cNvGrpSpPr>
              <a:grpSpLocks noChangeAspect="1"/>
            </p:cNvGrpSpPr>
            <p:nvPr/>
          </p:nvGrpSpPr>
          <p:grpSpPr bwMode="auto">
            <a:xfrm>
              <a:off x="3152" y="2931"/>
              <a:ext cx="703" cy="689"/>
              <a:chOff x="3455" y="3592"/>
              <a:chExt cx="703" cy="689"/>
            </a:xfrm>
          </p:grpSpPr>
          <p:sp>
            <p:nvSpPr>
              <p:cNvPr id="99346" name="AutoShape 15"/>
              <p:cNvSpPr>
                <a:spLocks noChangeAspect="1" noChangeArrowheads="1" noTextEdit="1"/>
              </p:cNvSpPr>
              <p:nvPr/>
            </p:nvSpPr>
            <p:spPr bwMode="auto">
              <a:xfrm>
                <a:off x="3455" y="3592"/>
                <a:ext cx="700" cy="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99347" name="Picture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55" y="3592"/>
                <a:ext cx="703" cy="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99333" name="Text Box 17"/>
          <p:cNvSpPr txBox="1">
            <a:spLocks noChangeArrowheads="1"/>
          </p:cNvSpPr>
          <p:nvPr/>
        </p:nvSpPr>
        <p:spPr bwMode="auto">
          <a:xfrm>
            <a:off x="0" y="4495800"/>
            <a:ext cx="1684338"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fr-FR" sz="1300" b="1" u="sng"/>
              <a:t>PLAIN OFFER</a:t>
            </a:r>
            <a:endParaRPr lang="en-US" sz="1300" b="1" u="sng"/>
          </a:p>
        </p:txBody>
      </p:sp>
      <p:pic>
        <p:nvPicPr>
          <p:cNvPr id="99334" name="Picture 18" descr="tmp"/>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59238" y="2841625"/>
            <a:ext cx="1042987"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99335" name="Picture 19" descr="tmp"/>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62563" y="2844800"/>
            <a:ext cx="98583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99336" name="Picture 20" descr="tmp"/>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19400" y="2863850"/>
            <a:ext cx="1044575"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99337" name="Text Box 21"/>
          <p:cNvSpPr txBox="1">
            <a:spLocks noChangeArrowheads="1"/>
          </p:cNvSpPr>
          <p:nvPr/>
        </p:nvSpPr>
        <p:spPr bwMode="auto">
          <a:xfrm>
            <a:off x="0" y="2971800"/>
            <a:ext cx="1800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fr-FR" sz="1400" b="1" u="sng"/>
              <a:t>SPECIALTY TEAS</a:t>
            </a:r>
            <a:endParaRPr lang="en-US" sz="1400" b="1" u="sng"/>
          </a:p>
        </p:txBody>
      </p:sp>
      <p:pic>
        <p:nvPicPr>
          <p:cNvPr id="99338" name="Picture 22" descr="tmp"/>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19400" y="1447800"/>
            <a:ext cx="34290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99339" name="Text Box 23"/>
          <p:cNvSpPr txBox="1">
            <a:spLocks noChangeArrowheads="1"/>
          </p:cNvSpPr>
          <p:nvPr/>
        </p:nvSpPr>
        <p:spPr bwMode="auto">
          <a:xfrm>
            <a:off x="0" y="1600200"/>
            <a:ext cx="1584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fr-FR" sz="1400" b="1" u="sng"/>
              <a:t>TRAVEL TEAS</a:t>
            </a:r>
            <a:endParaRPr lang="en-US" sz="1400" b="1" u="sng"/>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lipton_JCook_des03_interior_master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itle 1"/>
          <p:cNvSpPr>
            <a:spLocks noGrp="1"/>
          </p:cNvSpPr>
          <p:nvPr>
            <p:ph type="title"/>
          </p:nvPr>
        </p:nvSpPr>
        <p:spPr bwMode="auto">
          <a:xfrm>
            <a:off x="457200" y="228600"/>
            <a:ext cx="82296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fr-FR" b="1" smtClean="0"/>
              <a:t>A business with a strong</a:t>
            </a:r>
            <a:br>
              <a:rPr lang="fr-FR" b="1" smtClean="0"/>
            </a:br>
            <a:r>
              <a:rPr lang="fr-FR" b="1" smtClean="0"/>
              <a:t> competitive environment</a:t>
            </a:r>
            <a:endParaRPr lang="en-US" b="1" smtClean="0"/>
          </a:p>
        </p:txBody>
      </p:sp>
      <p:pic>
        <p:nvPicPr>
          <p:cNvPr id="22532" name="Picture 6" descr="Twinings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650" y="1524000"/>
            <a:ext cx="154146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8" descr="Twinings Classics Organic English Breakfast 50 bag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850" y="3121025"/>
            <a:ext cx="6350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Picture 9" descr="product-67713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3124200"/>
            <a:ext cx="635000"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Picture 10" descr="mTWININGS_LADY_GREY_50S-op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1075" y="4127500"/>
            <a:ext cx="628650"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6" name="Picture 11" descr="after-dinner-mint">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7988" y="4105275"/>
            <a:ext cx="474662" cy="72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7" name="Picture 39" descr="tmp"/>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1981200"/>
            <a:ext cx="20145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2538" name="Picture 4" descr="la_tisanier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86000" y="1447800"/>
            <a:ext cx="849313"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9" name="Group 12"/>
          <p:cNvGrpSpPr>
            <a:grpSpLocks/>
          </p:cNvGrpSpPr>
          <p:nvPr/>
        </p:nvGrpSpPr>
        <p:grpSpPr bwMode="auto">
          <a:xfrm>
            <a:off x="2133600" y="2438400"/>
            <a:ext cx="1558925" cy="2541588"/>
            <a:chOff x="1655" y="1591"/>
            <a:chExt cx="1406" cy="2202"/>
          </a:xfrm>
        </p:grpSpPr>
        <p:pic>
          <p:nvPicPr>
            <p:cNvPr id="22561" name="Picture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381" y="1591"/>
              <a:ext cx="680" cy="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2" name="Picture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82" y="2730"/>
              <a:ext cx="679" cy="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3" name="Picture 1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655" y="2701"/>
              <a:ext cx="681" cy="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4" name="Picture 1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55" y="1616"/>
              <a:ext cx="680" cy="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5" name="Picture 1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655" y="2115"/>
              <a:ext cx="680"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6" name="Picture 1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81" y="2152"/>
              <a:ext cx="680" cy="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7" name="Picture 19" descr="Tilleul_rose_jasmin_violett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018" y="3249"/>
              <a:ext cx="771"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540" name="Line 36"/>
          <p:cNvSpPr>
            <a:spLocks noChangeShapeType="1"/>
          </p:cNvSpPr>
          <p:nvPr/>
        </p:nvSpPr>
        <p:spPr bwMode="auto">
          <a:xfrm>
            <a:off x="2057400" y="1524000"/>
            <a:ext cx="0" cy="3581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2541" name="Picture 5" descr="logo">
            <a:hlinkClick r:id="rId18"/>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6200" y="1524000"/>
            <a:ext cx="1295400"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42" name="Group 20"/>
          <p:cNvGrpSpPr>
            <a:grpSpLocks/>
          </p:cNvGrpSpPr>
          <p:nvPr/>
        </p:nvGrpSpPr>
        <p:grpSpPr bwMode="auto">
          <a:xfrm>
            <a:off x="3657600" y="2209800"/>
            <a:ext cx="1600200" cy="2990850"/>
            <a:chOff x="3107" y="1389"/>
            <a:chExt cx="907" cy="1958"/>
          </a:xfrm>
        </p:grpSpPr>
        <p:pic>
          <p:nvPicPr>
            <p:cNvPr id="22556" name="Picture 21" descr="XAAFwdsNQEAQAMD1rQgVuCVB0IMPFci6F4K9sHKdqEV5ZkbOvhdeGNIEHLOZ6DRTXE8Li0joEWOMaqZdNDtnrdJ8oCahnT2uB3l7Y7jYPFpurKu2LfOiaLpObcHDDw**"/>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107" y="1389"/>
              <a:ext cx="590" cy="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57" name="Picture 22" descr="ahmad51_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651" y="1389"/>
              <a:ext cx="363" cy="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58" name="Picture 23" descr="Ahmad Darjeeling 50 count tea bags"/>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334" y="2931"/>
              <a:ext cx="635" cy="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59" name="Picture 24" descr="Ahmad Cinnamon Tea ~ 20 Count"/>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243" y="2160"/>
              <a:ext cx="354" cy="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0" name="Picture 25" descr="Ahmad Ceylon Tea ~ 20 Count Tea Bags"/>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651" y="2160"/>
              <a:ext cx="355" cy="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543" name="Line 36"/>
          <p:cNvSpPr>
            <a:spLocks noChangeShapeType="1"/>
          </p:cNvSpPr>
          <p:nvPr/>
        </p:nvSpPr>
        <p:spPr bwMode="auto">
          <a:xfrm>
            <a:off x="3733800" y="1524000"/>
            <a:ext cx="0" cy="3581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4" name="Line 36"/>
          <p:cNvSpPr>
            <a:spLocks noChangeShapeType="1"/>
          </p:cNvSpPr>
          <p:nvPr/>
        </p:nvSpPr>
        <p:spPr bwMode="auto">
          <a:xfrm>
            <a:off x="5334000" y="1524000"/>
            <a:ext cx="0" cy="3581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2545" name="Picture 7" descr="Home page">
            <a:hlinkClick r:id="rId25"/>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486400" y="1600200"/>
            <a:ext cx="1450975"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46" name="Group 26"/>
          <p:cNvGrpSpPr>
            <a:grpSpLocks/>
          </p:cNvGrpSpPr>
          <p:nvPr/>
        </p:nvGrpSpPr>
        <p:grpSpPr bwMode="auto">
          <a:xfrm>
            <a:off x="5410200" y="2209800"/>
            <a:ext cx="1633538" cy="762000"/>
            <a:chOff x="4150" y="1388"/>
            <a:chExt cx="1610" cy="636"/>
          </a:xfrm>
        </p:grpSpPr>
        <p:pic>
          <p:nvPicPr>
            <p:cNvPr id="22552" name="Picture 27" descr="bratek"/>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150" y="1389"/>
              <a:ext cx="434"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53" name="Picture 28" descr="szalwia"/>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604" y="1388"/>
              <a:ext cx="404" cy="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54" name="Picture 29" descr="Zamknij okno"/>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5418" y="1390"/>
              <a:ext cx="342" cy="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55" name="Picture 30" descr="Zamknij okno"/>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5057" y="1390"/>
              <a:ext cx="346" cy="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2547" name="Picture 32"/>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5905500" y="3235325"/>
            <a:ext cx="865188"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8" name="Picture 34"/>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5410200" y="4724400"/>
            <a:ext cx="1225550"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9" name="Picture 35" descr="Zamknij okno"/>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5410200" y="3962400"/>
            <a:ext cx="1079500"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50" name="Picture 33" descr="lesne"/>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6553200" y="3962400"/>
            <a:ext cx="533400"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2" name="Straight Connector 41"/>
          <p:cNvCxnSpPr/>
          <p:nvPr/>
        </p:nvCxnSpPr>
        <p:spPr>
          <a:xfrm>
            <a:off x="5334000" y="3124200"/>
            <a:ext cx="17526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666</TotalTime>
  <Words>2623</Words>
  <Application>Microsoft Office PowerPoint</Application>
  <PresentationFormat>On-screen Show (4:3)</PresentationFormat>
  <Paragraphs>489</Paragraphs>
  <Slides>87</Slides>
  <Notes>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4</vt:i4>
      </vt:variant>
      <vt:variant>
        <vt:lpstr>Slide Titles</vt:lpstr>
      </vt:variant>
      <vt:variant>
        <vt:i4>87</vt:i4>
      </vt:variant>
    </vt:vector>
  </HeadingPairs>
  <TitlesOfParts>
    <vt:vector size="99" baseType="lpstr">
      <vt:lpstr>Arial</vt:lpstr>
      <vt:lpstr>Calibri</vt:lpstr>
      <vt:lpstr>Century Gothic</vt:lpstr>
      <vt:lpstr>新細明體</vt:lpstr>
      <vt:lpstr>Times</vt:lpstr>
      <vt:lpstr>ＭＳ Ｐゴシック</vt:lpstr>
      <vt:lpstr>Trebuchet MS</vt:lpstr>
      <vt:lpstr>Office Theme</vt:lpstr>
      <vt:lpstr>Chart</vt:lpstr>
      <vt:lpstr>Graphique</vt:lpstr>
      <vt:lpstr>Photo Editor Photo</vt:lpstr>
      <vt:lpstr>Image bitmap</vt:lpstr>
      <vt:lpstr>PowerPoint Presentation</vt:lpstr>
      <vt:lpstr>PowerPoint Presentation</vt:lpstr>
      <vt:lpstr>Jobs-to-be-Done &amp; Objectives </vt:lpstr>
      <vt:lpstr>PowerPoint Presentation</vt:lpstr>
      <vt:lpstr>PowerPoint Presentation</vt:lpstr>
      <vt:lpstr>Media Buzz around Healthy  Pleasure Teas</vt:lpstr>
      <vt:lpstr>Market data on Healthy Pleasure</vt:lpstr>
      <vt:lpstr>JC is about healthy pleasure,  a key pillar for Lipton</vt:lpstr>
      <vt:lpstr>A business with a strong  competitive environment</vt:lpstr>
      <vt:lpstr>PowerPoint Presentation</vt:lpstr>
      <vt:lpstr>Who is the JC Consumer?</vt:lpstr>
      <vt:lpstr>JC target description WE vs EE</vt:lpstr>
      <vt:lpstr>JC target description in global</vt:lpstr>
      <vt:lpstr>The Insight</vt:lpstr>
      <vt:lpstr>PowerPoint Presentation</vt:lpstr>
      <vt:lpstr>James Cook Mood Video</vt:lpstr>
      <vt:lpstr>James Cook Concept</vt:lpstr>
      <vt:lpstr>Lipton reinvents the world of  infusions with a sensual concept</vt:lpstr>
      <vt:lpstr>Lipton reinvents the world of travel  teas with an innovative concept</vt:lpstr>
      <vt:lpstr>PowerPoint Presentation</vt:lpstr>
      <vt:lpstr> Pyramid Ranges Definition</vt:lpstr>
      <vt:lpstr>Pyramid Packaging : Fruit offer</vt:lpstr>
      <vt:lpstr>Pyramid Packaging : Plain offer</vt:lpstr>
      <vt:lpstr>Pyramid Packaging : Travel offer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James Cook Ladder</vt:lpstr>
      <vt:lpstr>PowerPoint Presentation</vt:lpstr>
      <vt:lpstr>Communication Target</vt:lpstr>
      <vt:lpstr>PowerPoint Presentation</vt:lpstr>
      <vt:lpstr>Key Message</vt:lpstr>
      <vt:lpstr>Executions</vt:lpstr>
      <vt:lpstr>Route 1: Office for TV Gardeners / Indian models</vt:lpstr>
      <vt:lpstr>Route 1: Office for print Gardeners / Indian models</vt:lpstr>
      <vt:lpstr>Route 2: Tea Time for TV Swimming pool / Elephants</vt:lpstr>
      <vt:lpstr>Route 2: Tea Time for print Swimming pool / Elephants</vt:lpstr>
      <vt:lpstr>Route 2: Tea Time Mood Video</vt:lpstr>
      <vt:lpstr>PowerPoint Presentation</vt:lpstr>
      <vt:lpstr>Timings</vt:lpstr>
      <vt:lpstr>PowerPoint Presentation</vt:lpstr>
      <vt:lpstr>Channel Strategy Phased</vt:lpstr>
      <vt:lpstr>Media selection guidelines based on  « Pleasure Moment »</vt:lpstr>
      <vt:lpstr>PowerPoint Presentation</vt:lpstr>
      <vt:lpstr>PowerPoint Presentation</vt:lpstr>
      <vt:lpstr>Events &amp; Tastings – To create  product discovery &amp; experience</vt:lpstr>
      <vt:lpstr>PowerPoint Presentation</vt:lpstr>
      <vt:lpstr>PowerPoint Presentation</vt:lpstr>
      <vt:lpstr>POS – Key trial </vt:lpstr>
      <vt:lpstr>PowerPoint Presentation</vt:lpstr>
      <vt:lpstr>TV &amp; Magazines – To emphasise  « Pleasure moment »</vt:lpstr>
      <vt:lpstr>PowerPoint Presentation</vt:lpstr>
      <vt:lpstr>Winning with the Trade</vt:lpstr>
      <vt:lpstr>PowerPoint Presentation</vt:lpstr>
      <vt:lpstr>PowerPoint Presentation</vt:lpstr>
      <vt:lpstr>PowerPoint Presentation</vt:lpstr>
      <vt:lpstr>PLE targets &amp; Timings</vt:lpstr>
      <vt:lpstr>PowerPoint Presentation</vt:lpstr>
      <vt:lpstr>What is the benefit  of the pyramid bag?</vt:lpstr>
      <vt:lpstr>What is the difference between  a tea and an infusion/herbal tea?</vt:lpstr>
      <vt:lpstr>What is the difference between theine and caffeine?</vt:lpstr>
      <vt:lpstr>PowerPoint Presentation</vt:lpstr>
      <vt:lpstr>Contact us</vt:lpstr>
      <vt:lpstr>PowerPoint Presentation</vt:lpstr>
      <vt:lpstr>PowerPoint Presentation</vt:lpstr>
      <vt:lpstr>Blends</vt:lpstr>
      <vt:lpstr>Fruits &amp; Spices</vt:lpstr>
      <vt:lpstr>Packs</vt:lpstr>
      <vt:lpstr>PowerPoint Presentation</vt:lpstr>
      <vt:lpstr>Fruit Teas in Pyramid</vt:lpstr>
      <vt:lpstr>Destination Infusions in Pyramid</vt:lpstr>
      <vt:lpstr>PowerPoint Presentation</vt:lpstr>
      <vt:lpstr>New Fruit infusions « Sexy »</vt:lpstr>
      <vt:lpstr>New Travel teas « Rituals »</vt:lpstr>
      <vt:lpstr>PowerPoint Presentation</vt:lpstr>
      <vt:lpstr>Fruit teas in double chamber</vt:lpstr>
      <vt:lpstr>Fruit infusions in double chamber</vt:lpstr>
      <vt:lpstr>Specialty teas in DC/mousseline</vt:lpstr>
      <vt:lpstr>Diamond designs for Russia</vt:lpstr>
    </vt:vector>
  </TitlesOfParts>
  <Company>Markade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Administrator</cp:lastModifiedBy>
  <cp:revision>158</cp:revision>
  <dcterms:created xsi:type="dcterms:W3CDTF">2008-09-11T11:57:28Z</dcterms:created>
  <dcterms:modified xsi:type="dcterms:W3CDTF">2012-07-06T12:34:36Z</dcterms:modified>
</cp:coreProperties>
</file>